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71" r:id="rId2"/>
    <p:sldId id="260" r:id="rId3"/>
    <p:sldId id="261" r:id="rId4"/>
    <p:sldId id="262" r:id="rId5"/>
    <p:sldId id="272" r:id="rId6"/>
    <p:sldId id="275" r:id="rId7"/>
    <p:sldId id="274" r:id="rId8"/>
    <p:sldId id="276" r:id="rId9"/>
    <p:sldId id="273" r:id="rId10"/>
    <p:sldId id="277" r:id="rId11"/>
    <p:sldId id="278" r:id="rId12"/>
    <p:sldId id="279" r:id="rId13"/>
    <p:sldId id="280" r:id="rId14"/>
    <p:sldId id="281" r:id="rId15"/>
    <p:sldId id="282" r:id="rId16"/>
    <p:sldId id="283" r:id="rId17"/>
    <p:sldId id="284" r:id="rId18"/>
    <p:sldId id="264" r:id="rId19"/>
    <p:sldId id="267" r:id="rId20"/>
    <p:sldId id="265" r:id="rId21"/>
    <p:sldId id="266" r:id="rId22"/>
    <p:sldId id="268" r:id="rId23"/>
    <p:sldId id="270" r:id="rId24"/>
    <p:sldId id="269" r:id="rId25"/>
    <p:sldId id="263" r:id="rId26"/>
    <p:sldId id="257" r:id="rId27"/>
    <p:sldId id="258" r:id="rId28"/>
    <p:sldId id="25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0;&#1085;&#1080;&#1075;&#107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_&#1054;&#1076;&#1077;&#1089;&#1072;%20%2027.0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_&#1054;&#1076;&#1077;&#1089;&#1072;%20%2027.0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4;&#1094;&#1110;&#1085;&#1086;&#1095;&#1085;&#1072;%20&#1090;&#1072;&#1073;&#1083;&#1080;&#1094;&#1103;_&#1054;&#1076;&#1077;&#1089;&#1072;%20%2027.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Z\&#1055;&#1088;&#1086;&#1077;&#1082;&#1090;&#1099;&#1060;&#1056;&#1043;&#1053;2003-08\&#1058;&#1077;&#1082;&#1091;&#1097;&#1080;&#1077;\&#1041;&#1088;&#1080;&#1090;&#1072;&#1085;&#1089;&#1082;&#1086;&#1077;%20&#1087;&#1086;&#1089;&#1086;&#1083;&#1100;&#1089;&#1090;&#1074;&#1086;\1%20&#1077;&#1090;&#1072;&#1087;\&#1048;&#1089;&#1089;&#1083;&#1077;&#1076;&#1086;&#1074;&#1072;&#1085;&#1080;&#1077;\&#1054;&#1094;&#1077;&#1085;&#1082;&#1072;\&#1054;&#1094;&#1077;&#1085;&#1086;&#1095;&#1085;&#1099;&#1077;%20&#1090;&#1072;&#1073;&#1083;&#1080;&#1094;&#1099;%20&#1074;&#1089;&#1077;\&#1058;&#1072;&#1073;&#1083;&#1080;&#1094;&#1099;%20&#1075;&#1086;&#1088;&#1086;&#1076;&#1072;%20&#1086;&#1073;&#1083;&#1089;&#1085;&#1086;&#1075;&#1086;%20&#1079;&#1085;&#1072;&#1095;&#1077;&#1085;&#1080;&#1103;\&#1050;&#1085;&#1080;&#1075;&#107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58;&#1077;&#1082;&#1091;&#1097;&#1080;&#1077;\Grants\&#1041;&#1088;&#1080;&#1090;&#1072;&#1085;&#1089;&#1082;&#1086;&#1077;%20&#1087;&#1086;&#1089;&#1086;&#1083;&#1100;&#1089;&#1090;&#1074;&#1086;\&#1048;&#1089;&#1089;&#1083;&#1077;&#1076;&#1086;&#1074;&#1072;&#1085;&#1080;&#1077;\&#1054;&#1094;&#1077;&#1085;&#1082;&#1072;\&#1054;&#1094;&#1077;&#1085;&#1086;&#1095;&#1085;&#1099;&#1077;%20&#1090;&#1072;&#1073;&#1083;&#1080;&#1094;&#1099;%20&#1074;&#1089;&#107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сводная'!$A$2:$A$15</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Вольногорськ</c:v>
                </c:pt>
                <c:pt idx="5">
                  <c:v>Міський бюджет м. Подольськ</c:v>
                </c:pt>
                <c:pt idx="6">
                  <c:v>Міський бюджет м. Дніпро </c:v>
                </c:pt>
                <c:pt idx="7">
                  <c:v>Міський бюджет м. Одеса </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сводная'!$B$2:$B$15</c:f>
              <c:numCache>
                <c:formatCode>General</c:formatCode>
                <c:ptCount val="14"/>
                <c:pt idx="0">
                  <c:v>74.11999999999999</c:v>
                </c:pt>
                <c:pt idx="1">
                  <c:v>56.449999999999996</c:v>
                </c:pt>
                <c:pt idx="2">
                  <c:v>55.61</c:v>
                </c:pt>
                <c:pt idx="3">
                  <c:v>53.44</c:v>
                </c:pt>
                <c:pt idx="4">
                  <c:v>52.67</c:v>
                </c:pt>
                <c:pt idx="5">
                  <c:v>51.71</c:v>
                </c:pt>
                <c:pt idx="6">
                  <c:v>50.43</c:v>
                </c:pt>
                <c:pt idx="7">
                  <c:v>49.839999999999996</c:v>
                </c:pt>
                <c:pt idx="8">
                  <c:v>46.349999999999994</c:v>
                </c:pt>
                <c:pt idx="9">
                  <c:v>36.49</c:v>
                </c:pt>
                <c:pt idx="10">
                  <c:v>23.830000000000005</c:v>
                </c:pt>
                <c:pt idx="11">
                  <c:v>5</c:v>
                </c:pt>
                <c:pt idx="12">
                  <c:v>10</c:v>
                </c:pt>
                <c:pt idx="13">
                  <c:v>5</c:v>
                </c:pt>
              </c:numCache>
            </c:numRef>
          </c:val>
        </c:ser>
        <c:axId val="45719552"/>
        <c:axId val="46232320"/>
      </c:barChart>
      <c:catAx>
        <c:axId val="45719552"/>
        <c:scaling>
          <c:orientation val="minMax"/>
        </c:scaling>
        <c:axPos val="b"/>
        <c:tickLblPos val="nextTo"/>
        <c:crossAx val="46232320"/>
        <c:crosses val="autoZero"/>
        <c:auto val="1"/>
        <c:lblAlgn val="ctr"/>
        <c:lblOffset val="100"/>
      </c:catAx>
      <c:valAx>
        <c:axId val="46232320"/>
        <c:scaling>
          <c:orientation val="minMax"/>
        </c:scaling>
        <c:axPos val="l"/>
        <c:majorGridlines/>
        <c:numFmt formatCode="General" sourceLinked="1"/>
        <c:tickLblPos val="nextTo"/>
        <c:crossAx val="45719552"/>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style val="31"/>
  <c:chart>
    <c:plotArea>
      <c:layout/>
      <c:barChart>
        <c:barDir val="col"/>
        <c:grouping val="clustered"/>
        <c:ser>
          <c:idx val="0"/>
          <c:order val="0"/>
          <c:dLbls>
            <c:showVal val="1"/>
          </c:dLbls>
          <c:cat>
            <c:strRef>
              <c:f>'Города - сводная'!$A$64:$A$77</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сводная'!$B$64:$B$77</c:f>
              <c:numCache>
                <c:formatCode>General</c:formatCode>
                <c:ptCount val="14"/>
                <c:pt idx="0">
                  <c:v>3.97</c:v>
                </c:pt>
                <c:pt idx="1">
                  <c:v>0.43</c:v>
                </c:pt>
                <c:pt idx="2">
                  <c:v>3.39</c:v>
                </c:pt>
                <c:pt idx="3">
                  <c:v>3.06</c:v>
                </c:pt>
                <c:pt idx="4">
                  <c:v>2.06</c:v>
                </c:pt>
                <c:pt idx="5">
                  <c:v>5</c:v>
                </c:pt>
                <c:pt idx="6">
                  <c:v>3.14</c:v>
                </c:pt>
                <c:pt idx="7">
                  <c:v>1.79</c:v>
                </c:pt>
                <c:pt idx="8">
                  <c:v>3.39</c:v>
                </c:pt>
                <c:pt idx="9">
                  <c:v>1.81</c:v>
                </c:pt>
                <c:pt idx="10">
                  <c:v>1.97</c:v>
                </c:pt>
                <c:pt idx="11">
                  <c:v>0</c:v>
                </c:pt>
                <c:pt idx="12">
                  <c:v>0</c:v>
                </c:pt>
                <c:pt idx="13">
                  <c:v>0</c:v>
                </c:pt>
              </c:numCache>
            </c:numRef>
          </c:val>
        </c:ser>
        <c:axId val="47744512"/>
        <c:axId val="65413504"/>
      </c:barChart>
      <c:catAx>
        <c:axId val="47744512"/>
        <c:scaling>
          <c:orientation val="minMax"/>
        </c:scaling>
        <c:axPos val="b"/>
        <c:tickLblPos val="nextTo"/>
        <c:crossAx val="65413504"/>
        <c:crosses val="autoZero"/>
        <c:auto val="1"/>
        <c:lblAlgn val="ctr"/>
        <c:lblOffset val="100"/>
      </c:catAx>
      <c:valAx>
        <c:axId val="65413504"/>
        <c:scaling>
          <c:orientation val="minMax"/>
        </c:scaling>
        <c:axPos val="l"/>
        <c:majorGridlines/>
        <c:numFmt formatCode="General" sourceLinked="1"/>
        <c:tickLblPos val="nextTo"/>
        <c:crossAx val="4774451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style val="25"/>
  <c:chart>
    <c:plotArea>
      <c:layout/>
      <c:barChart>
        <c:barDir val="col"/>
        <c:grouping val="clustered"/>
        <c:ser>
          <c:idx val="0"/>
          <c:order val="0"/>
          <c:dLbls>
            <c:showVal val="1"/>
          </c:dLbls>
          <c:cat>
            <c:strRef>
              <c:f>ОТГ!$C$98:$C$107</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ОТГ!$D$98:$D$107</c:f>
              <c:numCache>
                <c:formatCode>General</c:formatCode>
                <c:ptCount val="10"/>
                <c:pt idx="0">
                  <c:v>0</c:v>
                </c:pt>
                <c:pt idx="1">
                  <c:v>10</c:v>
                </c:pt>
                <c:pt idx="2">
                  <c:v>0</c:v>
                </c:pt>
                <c:pt idx="3">
                  <c:v>0</c:v>
                </c:pt>
                <c:pt idx="4">
                  <c:v>0</c:v>
                </c:pt>
                <c:pt idx="5">
                  <c:v>10</c:v>
                </c:pt>
                <c:pt idx="6">
                  <c:v>0</c:v>
                </c:pt>
                <c:pt idx="7">
                  <c:v>0</c:v>
                </c:pt>
                <c:pt idx="8">
                  <c:v>0</c:v>
                </c:pt>
                <c:pt idx="9">
                  <c:v>10</c:v>
                </c:pt>
              </c:numCache>
            </c:numRef>
          </c:val>
        </c:ser>
        <c:axId val="69790336"/>
        <c:axId val="69845376"/>
      </c:barChart>
      <c:catAx>
        <c:axId val="69790336"/>
        <c:scaling>
          <c:orientation val="minMax"/>
        </c:scaling>
        <c:axPos val="b"/>
        <c:tickLblPos val="nextTo"/>
        <c:crossAx val="69845376"/>
        <c:crosses val="autoZero"/>
        <c:auto val="1"/>
        <c:lblAlgn val="ctr"/>
        <c:lblOffset val="100"/>
      </c:catAx>
      <c:valAx>
        <c:axId val="69845376"/>
        <c:scaling>
          <c:orientation val="minMax"/>
        </c:scaling>
        <c:axPos val="l"/>
        <c:majorGridlines/>
        <c:numFmt formatCode="General" sourceLinked="1"/>
        <c:tickLblPos val="nextTo"/>
        <c:crossAx val="69790336"/>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25"/>
  <c:chart>
    <c:plotArea>
      <c:layout/>
      <c:barChart>
        <c:barDir val="col"/>
        <c:grouping val="clustered"/>
        <c:ser>
          <c:idx val="0"/>
          <c:order val="0"/>
          <c:dLbls>
            <c:showVal val="1"/>
          </c:dLbls>
          <c:cat>
            <c:strRef>
              <c:f>'Города - сводная'!$A$74:$A$86</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сводная'!$B$74:$B$86</c:f>
              <c:numCache>
                <c:formatCode>General</c:formatCode>
                <c:ptCount val="13"/>
                <c:pt idx="0">
                  <c:v>10</c:v>
                </c:pt>
                <c:pt idx="1">
                  <c:v>10</c:v>
                </c:pt>
                <c:pt idx="2">
                  <c:v>10</c:v>
                </c:pt>
                <c:pt idx="3">
                  <c:v>10</c:v>
                </c:pt>
                <c:pt idx="4">
                  <c:v>10</c:v>
                </c:pt>
                <c:pt idx="5">
                  <c:v>10</c:v>
                </c:pt>
                <c:pt idx="6">
                  <c:v>10</c:v>
                </c:pt>
                <c:pt idx="7">
                  <c:v>0</c:v>
                </c:pt>
                <c:pt idx="8">
                  <c:v>10</c:v>
                </c:pt>
                <c:pt idx="9">
                  <c:v>10</c:v>
                </c:pt>
                <c:pt idx="10">
                  <c:v>0</c:v>
                </c:pt>
                <c:pt idx="11">
                  <c:v>0</c:v>
                </c:pt>
                <c:pt idx="12">
                  <c:v>0</c:v>
                </c:pt>
              </c:numCache>
            </c:numRef>
          </c:val>
        </c:ser>
        <c:axId val="77606272"/>
        <c:axId val="77629312"/>
      </c:barChart>
      <c:catAx>
        <c:axId val="77606272"/>
        <c:scaling>
          <c:orientation val="minMax"/>
        </c:scaling>
        <c:axPos val="b"/>
        <c:tickLblPos val="nextTo"/>
        <c:crossAx val="77629312"/>
        <c:crosses val="autoZero"/>
        <c:auto val="1"/>
        <c:lblAlgn val="ctr"/>
        <c:lblOffset val="100"/>
      </c:catAx>
      <c:valAx>
        <c:axId val="77629312"/>
        <c:scaling>
          <c:orientation val="minMax"/>
        </c:scaling>
        <c:axPos val="l"/>
        <c:majorGridlines/>
        <c:numFmt formatCode="General" sourceLinked="1"/>
        <c:tickLblPos val="nextTo"/>
        <c:crossAx val="77606272"/>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ОТГ!$C$114:$C$123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ОТГ!$D$114:$D$123</c:f>
              <c:numCache>
                <c:formatCode>General</c:formatCode>
                <c:ptCount val="10"/>
                <c:pt idx="0">
                  <c:v>0</c:v>
                </c:pt>
                <c:pt idx="1">
                  <c:v>20</c:v>
                </c:pt>
                <c:pt idx="2">
                  <c:v>20</c:v>
                </c:pt>
                <c:pt idx="3">
                  <c:v>0</c:v>
                </c:pt>
                <c:pt idx="4">
                  <c:v>20</c:v>
                </c:pt>
                <c:pt idx="5">
                  <c:v>20</c:v>
                </c:pt>
                <c:pt idx="6">
                  <c:v>20</c:v>
                </c:pt>
                <c:pt idx="7">
                  <c:v>20</c:v>
                </c:pt>
                <c:pt idx="8">
                  <c:v>0</c:v>
                </c:pt>
                <c:pt idx="9">
                  <c:v>0</c:v>
                </c:pt>
              </c:numCache>
            </c:numRef>
          </c:val>
        </c:ser>
        <c:axId val="90862720"/>
        <c:axId val="90964736"/>
      </c:barChart>
      <c:catAx>
        <c:axId val="90862720"/>
        <c:scaling>
          <c:orientation val="minMax"/>
        </c:scaling>
        <c:axPos val="b"/>
        <c:tickLblPos val="nextTo"/>
        <c:crossAx val="90964736"/>
        <c:crosses val="autoZero"/>
        <c:auto val="1"/>
        <c:lblAlgn val="ctr"/>
        <c:lblOffset val="100"/>
      </c:catAx>
      <c:valAx>
        <c:axId val="90964736"/>
        <c:scaling>
          <c:orientation val="minMax"/>
        </c:scaling>
        <c:axPos val="l"/>
        <c:majorGridlines/>
        <c:numFmt formatCode="General" sourceLinked="1"/>
        <c:tickLblPos val="nextTo"/>
        <c:crossAx val="9086272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29"/>
  <c:chart>
    <c:plotArea>
      <c:layout/>
      <c:barChart>
        <c:barDir val="col"/>
        <c:grouping val="clustered"/>
        <c:ser>
          <c:idx val="0"/>
          <c:order val="0"/>
          <c:dLbls>
            <c:showVal val="1"/>
          </c:dLbls>
          <c:cat>
            <c:strRef>
              <c:f>'Города - сводная'!$A$88:$A$100</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сводная'!$B$88:$B$100</c:f>
              <c:numCache>
                <c:formatCode>General</c:formatCode>
                <c:ptCount val="13"/>
                <c:pt idx="0">
                  <c:v>20</c:v>
                </c:pt>
                <c:pt idx="1">
                  <c:v>20</c:v>
                </c:pt>
                <c:pt idx="2">
                  <c:v>20</c:v>
                </c:pt>
                <c:pt idx="3">
                  <c:v>20</c:v>
                </c:pt>
                <c:pt idx="4">
                  <c:v>20</c:v>
                </c:pt>
                <c:pt idx="5">
                  <c:v>15</c:v>
                </c:pt>
                <c:pt idx="6">
                  <c:v>20</c:v>
                </c:pt>
                <c:pt idx="7">
                  <c:v>20</c:v>
                </c:pt>
                <c:pt idx="8">
                  <c:v>20</c:v>
                </c:pt>
                <c:pt idx="9">
                  <c:v>0</c:v>
                </c:pt>
                <c:pt idx="10">
                  <c:v>0</c:v>
                </c:pt>
                <c:pt idx="11">
                  <c:v>0</c:v>
                </c:pt>
                <c:pt idx="12">
                  <c:v>0</c:v>
                </c:pt>
              </c:numCache>
            </c:numRef>
          </c:val>
        </c:ser>
        <c:axId val="91322624"/>
        <c:axId val="91366528"/>
      </c:barChart>
      <c:catAx>
        <c:axId val="91322624"/>
        <c:scaling>
          <c:orientation val="minMax"/>
        </c:scaling>
        <c:axPos val="b"/>
        <c:tickLblPos val="nextTo"/>
        <c:crossAx val="91366528"/>
        <c:crosses val="autoZero"/>
        <c:auto val="1"/>
        <c:lblAlgn val="ctr"/>
        <c:lblOffset val="100"/>
      </c:catAx>
      <c:valAx>
        <c:axId val="91366528"/>
        <c:scaling>
          <c:orientation val="minMax"/>
        </c:scaling>
        <c:axPos val="l"/>
        <c:majorGridlines/>
        <c:numFmt formatCode="General" sourceLinked="1"/>
        <c:tickLblPos val="nextTo"/>
        <c:crossAx val="91322624"/>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bar"/>
        <c:grouping val="clustered"/>
        <c:ser>
          <c:idx val="0"/>
          <c:order val="0"/>
          <c:dLbls>
            <c:showVal val="1"/>
          </c:dLbls>
          <c:cat>
            <c:strRef>
              <c:f>'итог в розрізі ГРБК'!$C$3:$C$33</c:f>
              <c:strCache>
                <c:ptCount val="31"/>
                <c:pt idx="0">
                  <c:v>Виконавчий комітет </c:v>
                </c:pt>
                <c:pt idx="1">
                  <c:v>Департамент міського господарства </c:v>
                </c:pt>
                <c:pt idx="2">
                  <c:v>Департамент інформації та зв`язків з </c:v>
                </c:pt>
                <c:pt idx="3">
                  <c:v>Департамент комунальної власності </c:v>
                </c:pt>
                <c:pt idx="4">
                  <c:v>Департамент культури і туризму  </c:v>
                </c:pt>
                <c:pt idx="5">
                  <c:v> Департамент муніципальної безпеки </c:v>
                </c:pt>
                <c:pt idx="6">
                  <c:v>Департамент надання адміністративних послуг </c:v>
                </c:pt>
                <c:pt idx="7">
                  <c:v>Департамент транспорту, зв’язку …..</c:v>
                </c:pt>
                <c:pt idx="8">
                  <c:v>Департамент екології та розвитку рекр. зон </c:v>
                </c:pt>
                <c:pt idx="9">
                  <c:v>Департамент економічного розвитку </c:v>
                </c:pt>
                <c:pt idx="10">
                  <c:v>Юридичний департамент </c:v>
                </c:pt>
                <c:pt idx="11">
                  <c:v> Служба у справах дітей  </c:v>
                </c:pt>
                <c:pt idx="12">
                  <c:v>Управління архітектури та містобудування </c:v>
                </c:pt>
                <c:pt idx="13">
                  <c:v>Управління державного архбуд. контролю </c:v>
                </c:pt>
                <c:pt idx="14">
                  <c:v> Управління дорожнього господарства</c:v>
                </c:pt>
                <c:pt idx="15">
                  <c:v>Управління інженерного захисту території міста …</c:v>
                </c:pt>
                <c:pt idx="16">
                  <c:v>Управління капітального будівництва </c:v>
                </c:pt>
                <c:pt idx="17">
                  <c:v> Управління з питань взаємодії з ОСН</c:v>
                </c:pt>
                <c:pt idx="18">
                  <c:v> Управління з питань охорони об’єктів культурної спадщини   </c:v>
                </c:pt>
                <c:pt idx="19">
                  <c:v> Управління з фізичної культури та спорту  </c:v>
                </c:pt>
                <c:pt idx="20">
                  <c:v> Управління розвитку споживчого ринку </c:v>
                </c:pt>
                <c:pt idx="21">
                  <c:v> Управління реклами </c:v>
                </c:pt>
                <c:pt idx="22">
                  <c:v>Департамент фінансів</c:v>
                </c:pt>
                <c:pt idx="23">
                  <c:v> Департамент праці та соціальної політики </c:v>
                </c:pt>
                <c:pt idx="24">
                  <c:v>Департамент охорони здоров’я </c:v>
                </c:pt>
                <c:pt idx="25">
                  <c:v> Департамент освіти та науки </c:v>
                </c:pt>
                <c:pt idx="26">
                  <c:v>Департамент внутрішньої політики </c:v>
                </c:pt>
                <c:pt idx="27">
                  <c:v> Київська районна адміністрація </c:v>
                </c:pt>
                <c:pt idx="28">
                  <c:v> Малиновська районна адміністрація </c:v>
                </c:pt>
                <c:pt idx="29">
                  <c:v> Приморська районна адміністрація</c:v>
                </c:pt>
                <c:pt idx="30">
                  <c:v>Суворовська районна адміністрація             </c:v>
                </c:pt>
              </c:strCache>
            </c:strRef>
          </c:cat>
          <c:val>
            <c:numRef>
              <c:f>'итог в розрізі ГРБК'!$D$3:$D$33</c:f>
              <c:numCache>
                <c:formatCode>General</c:formatCode>
                <c:ptCount val="31"/>
                <c:pt idx="0">
                  <c:v>3.75</c:v>
                </c:pt>
                <c:pt idx="1">
                  <c:v>6</c:v>
                </c:pt>
                <c:pt idx="2">
                  <c:v>5</c:v>
                </c:pt>
                <c:pt idx="3">
                  <c:v>3.75</c:v>
                </c:pt>
                <c:pt idx="4">
                  <c:v>1.5</c:v>
                </c:pt>
                <c:pt idx="5">
                  <c:v>5</c:v>
                </c:pt>
                <c:pt idx="6">
                  <c:v>0</c:v>
                </c:pt>
                <c:pt idx="7">
                  <c:v>7.5</c:v>
                </c:pt>
                <c:pt idx="8">
                  <c:v>6</c:v>
                </c:pt>
                <c:pt idx="9">
                  <c:v>2.14</c:v>
                </c:pt>
                <c:pt idx="10">
                  <c:v>7.5</c:v>
                </c:pt>
                <c:pt idx="11">
                  <c:v>0</c:v>
                </c:pt>
                <c:pt idx="12">
                  <c:v>7.5</c:v>
                </c:pt>
                <c:pt idx="13">
                  <c:v>0</c:v>
                </c:pt>
                <c:pt idx="14">
                  <c:v>7.5</c:v>
                </c:pt>
                <c:pt idx="15">
                  <c:v>7.5</c:v>
                </c:pt>
                <c:pt idx="16">
                  <c:v>0</c:v>
                </c:pt>
                <c:pt idx="17">
                  <c:v>15</c:v>
                </c:pt>
                <c:pt idx="18">
                  <c:v>15</c:v>
                </c:pt>
                <c:pt idx="19">
                  <c:v>2.14</c:v>
                </c:pt>
                <c:pt idx="20">
                  <c:v>0</c:v>
                </c:pt>
                <c:pt idx="21">
                  <c:v>0</c:v>
                </c:pt>
                <c:pt idx="22">
                  <c:v>0</c:v>
                </c:pt>
                <c:pt idx="23">
                  <c:v>5.83</c:v>
                </c:pt>
                <c:pt idx="24">
                  <c:v>0</c:v>
                </c:pt>
                <c:pt idx="25">
                  <c:v>0</c:v>
                </c:pt>
                <c:pt idx="26">
                  <c:v>0</c:v>
                </c:pt>
                <c:pt idx="27">
                  <c:v>2.5</c:v>
                </c:pt>
                <c:pt idx="28">
                  <c:v>7.5</c:v>
                </c:pt>
                <c:pt idx="29">
                  <c:v>0</c:v>
                </c:pt>
                <c:pt idx="30">
                  <c:v>2.5</c:v>
                </c:pt>
              </c:numCache>
            </c:numRef>
          </c:val>
        </c:ser>
        <c:axId val="107649280"/>
        <c:axId val="107800448"/>
      </c:barChart>
      <c:catAx>
        <c:axId val="107649280"/>
        <c:scaling>
          <c:orientation val="minMax"/>
        </c:scaling>
        <c:axPos val="l"/>
        <c:tickLblPos val="nextTo"/>
        <c:txPr>
          <a:bodyPr/>
          <a:lstStyle/>
          <a:p>
            <a:pPr>
              <a:defRPr b="1"/>
            </a:pPr>
            <a:endParaRPr lang="ru-RU"/>
          </a:p>
        </c:txPr>
        <c:crossAx val="107800448"/>
        <c:crosses val="autoZero"/>
        <c:auto val="1"/>
        <c:lblAlgn val="ctr"/>
        <c:lblOffset val="100"/>
      </c:catAx>
      <c:valAx>
        <c:axId val="107800448"/>
        <c:scaling>
          <c:orientation val="minMax"/>
        </c:scaling>
        <c:axPos val="b"/>
        <c:majorGridlines/>
        <c:numFmt formatCode="General" sourceLinked="1"/>
        <c:tickLblPos val="nextTo"/>
        <c:crossAx val="107649280"/>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manualLayout>
          <c:layoutTarget val="inner"/>
          <c:xMode val="edge"/>
          <c:yMode val="edge"/>
          <c:x val="0.55142973052714395"/>
          <c:y val="3.5675678712549813E-2"/>
          <c:w val="0.41711328175031581"/>
          <c:h val="0.85898096267128865"/>
        </c:manualLayout>
      </c:layout>
      <c:barChart>
        <c:barDir val="bar"/>
        <c:grouping val="clustered"/>
        <c:ser>
          <c:idx val="0"/>
          <c:order val="0"/>
          <c:dLbls>
            <c:showVal val="1"/>
          </c:dLbls>
          <c:cat>
            <c:strRef>
              <c:f>'итог в розрізі ГРБК'!$C$37:$C$67</c:f>
              <c:strCache>
                <c:ptCount val="31"/>
                <c:pt idx="0">
                  <c:v>Виконавчий комітет </c:v>
                </c:pt>
                <c:pt idx="1">
                  <c:v>Департамент міського господарства </c:v>
                </c:pt>
                <c:pt idx="2">
                  <c:v>Департамент інформації та зв`язків з </c:v>
                </c:pt>
                <c:pt idx="3">
                  <c:v>Департамент комунальної власності </c:v>
                </c:pt>
                <c:pt idx="4">
                  <c:v>Департамент культури і туризму  </c:v>
                </c:pt>
                <c:pt idx="5">
                  <c:v> Департамент муніципальної безпеки </c:v>
                </c:pt>
                <c:pt idx="6">
                  <c:v>Департамент надання адміністративних послуг </c:v>
                </c:pt>
                <c:pt idx="7">
                  <c:v>Департамент транспорту, зв’язку …..</c:v>
                </c:pt>
                <c:pt idx="8">
                  <c:v>Департамент екології та розвитку рекр. зон </c:v>
                </c:pt>
                <c:pt idx="9">
                  <c:v>Департамент економічного розвитку </c:v>
                </c:pt>
                <c:pt idx="10">
                  <c:v>Юридичний департамент </c:v>
                </c:pt>
                <c:pt idx="11">
                  <c:v> Служба у справах дітей  </c:v>
                </c:pt>
                <c:pt idx="12">
                  <c:v>Управління архітектури та містобудування </c:v>
                </c:pt>
                <c:pt idx="13">
                  <c:v>Управління державного архбуд. контролю </c:v>
                </c:pt>
                <c:pt idx="14">
                  <c:v> Управління дорожнього господарства</c:v>
                </c:pt>
                <c:pt idx="15">
                  <c:v>Управління інженерного захисту території міста …</c:v>
                </c:pt>
                <c:pt idx="16">
                  <c:v>Управління капітального будівництва </c:v>
                </c:pt>
                <c:pt idx="17">
                  <c:v> Управління з питань взаємодії з ОСН</c:v>
                </c:pt>
                <c:pt idx="18">
                  <c:v> Управління з питань охорони об’єктів культурної спадщини   </c:v>
                </c:pt>
                <c:pt idx="19">
                  <c:v> Управління з фізичної культури та спорту  </c:v>
                </c:pt>
                <c:pt idx="20">
                  <c:v> Управління розвитку споживчого ринку </c:v>
                </c:pt>
                <c:pt idx="21">
                  <c:v> Управління реклами </c:v>
                </c:pt>
                <c:pt idx="22">
                  <c:v>Департамент фінансів</c:v>
                </c:pt>
                <c:pt idx="23">
                  <c:v> Департамент праці та соціальної політики </c:v>
                </c:pt>
                <c:pt idx="24">
                  <c:v>Департамент охорони здоров’я </c:v>
                </c:pt>
                <c:pt idx="25">
                  <c:v> Департамент освіти та науки </c:v>
                </c:pt>
                <c:pt idx="26">
                  <c:v>Департамент внутрішньої політики </c:v>
                </c:pt>
                <c:pt idx="27">
                  <c:v> Київська районна адміністрація </c:v>
                </c:pt>
                <c:pt idx="28">
                  <c:v> Малиновська районна адміністрація </c:v>
                </c:pt>
                <c:pt idx="29">
                  <c:v> Приморська районна адміністрація</c:v>
                </c:pt>
                <c:pt idx="30">
                  <c:v>Суворовська районна адміністрація             </c:v>
                </c:pt>
              </c:strCache>
            </c:strRef>
          </c:cat>
          <c:val>
            <c:numRef>
              <c:f>'итог в розрізі ГРБК'!$D$37:$D$67</c:f>
              <c:numCache>
                <c:formatCode>General</c:formatCode>
                <c:ptCount val="31"/>
                <c:pt idx="0">
                  <c:v>3</c:v>
                </c:pt>
                <c:pt idx="1">
                  <c:v>9</c:v>
                </c:pt>
                <c:pt idx="2">
                  <c:v>5</c:v>
                </c:pt>
                <c:pt idx="3">
                  <c:v>15</c:v>
                </c:pt>
                <c:pt idx="4">
                  <c:v>1.5</c:v>
                </c:pt>
                <c:pt idx="5">
                  <c:v>5</c:v>
                </c:pt>
                <c:pt idx="6">
                  <c:v>0</c:v>
                </c:pt>
                <c:pt idx="7">
                  <c:v>3.75</c:v>
                </c:pt>
                <c:pt idx="8">
                  <c:v>0</c:v>
                </c:pt>
                <c:pt idx="9">
                  <c:v>8.57</c:v>
                </c:pt>
                <c:pt idx="10">
                  <c:v>0</c:v>
                </c:pt>
                <c:pt idx="11">
                  <c:v>3</c:v>
                </c:pt>
                <c:pt idx="12">
                  <c:v>7.5</c:v>
                </c:pt>
                <c:pt idx="13">
                  <c:v>0</c:v>
                </c:pt>
                <c:pt idx="14">
                  <c:v>7.5</c:v>
                </c:pt>
                <c:pt idx="15">
                  <c:v>1.25</c:v>
                </c:pt>
                <c:pt idx="16">
                  <c:v>6.92</c:v>
                </c:pt>
                <c:pt idx="17">
                  <c:v>0</c:v>
                </c:pt>
                <c:pt idx="18">
                  <c:v>5</c:v>
                </c:pt>
                <c:pt idx="19">
                  <c:v>2.14</c:v>
                </c:pt>
                <c:pt idx="20">
                  <c:v>0</c:v>
                </c:pt>
                <c:pt idx="21">
                  <c:v>0</c:v>
                </c:pt>
                <c:pt idx="22">
                  <c:v>0</c:v>
                </c:pt>
                <c:pt idx="23">
                  <c:v>7.5</c:v>
                </c:pt>
                <c:pt idx="24">
                  <c:v>0</c:v>
                </c:pt>
                <c:pt idx="25">
                  <c:v>2.65</c:v>
                </c:pt>
                <c:pt idx="26">
                  <c:v>0</c:v>
                </c:pt>
                <c:pt idx="27">
                  <c:v>0</c:v>
                </c:pt>
                <c:pt idx="28">
                  <c:v>12.5</c:v>
                </c:pt>
                <c:pt idx="29">
                  <c:v>8.57</c:v>
                </c:pt>
                <c:pt idx="30">
                  <c:v>5</c:v>
                </c:pt>
              </c:numCache>
            </c:numRef>
          </c:val>
        </c:ser>
        <c:axId val="113142016"/>
        <c:axId val="113226112"/>
      </c:barChart>
      <c:catAx>
        <c:axId val="113142016"/>
        <c:scaling>
          <c:orientation val="minMax"/>
        </c:scaling>
        <c:axPos val="l"/>
        <c:tickLblPos val="nextTo"/>
        <c:txPr>
          <a:bodyPr/>
          <a:lstStyle/>
          <a:p>
            <a:pPr>
              <a:defRPr b="1"/>
            </a:pPr>
            <a:endParaRPr lang="ru-RU"/>
          </a:p>
        </c:txPr>
        <c:crossAx val="113226112"/>
        <c:crosses val="autoZero"/>
        <c:auto val="1"/>
        <c:lblAlgn val="ctr"/>
        <c:lblOffset val="100"/>
      </c:catAx>
      <c:valAx>
        <c:axId val="113226112"/>
        <c:scaling>
          <c:orientation val="minMax"/>
        </c:scaling>
        <c:axPos val="b"/>
        <c:majorGridlines/>
        <c:numFmt formatCode="General" sourceLinked="1"/>
        <c:tickLblPos val="nextTo"/>
        <c:crossAx val="113142016"/>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5"/>
          <c:y val="4.1308087261545424E-3"/>
          <c:w val="0.35267224537007991"/>
          <c:h val="0.92878306862818316"/>
        </c:manualLayout>
      </c:layout>
      <c:barChart>
        <c:barDir val="bar"/>
        <c:grouping val="clustered"/>
        <c:ser>
          <c:idx val="0"/>
          <c:order val="0"/>
          <c:dLbls>
            <c:showVal val="1"/>
          </c:dLbls>
          <c:cat>
            <c:strRef>
              <c:f>'итог в розрізі ГРБК'!$C$71:$C$101</c:f>
              <c:strCache>
                <c:ptCount val="31"/>
                <c:pt idx="0">
                  <c:v>Виконавчий комітет </c:v>
                </c:pt>
                <c:pt idx="1">
                  <c:v>Департамент міського господарства </c:v>
                </c:pt>
                <c:pt idx="2">
                  <c:v>Департамент інформації та зв`язків з </c:v>
                </c:pt>
                <c:pt idx="3">
                  <c:v>Департамент комунальної власності </c:v>
                </c:pt>
                <c:pt idx="4">
                  <c:v>Департамент культури і туризму  </c:v>
                </c:pt>
                <c:pt idx="5">
                  <c:v> Департамент муніципальної безпеки </c:v>
                </c:pt>
                <c:pt idx="6">
                  <c:v>Департамент надання адміністративних послуг </c:v>
                </c:pt>
                <c:pt idx="7">
                  <c:v>Департамент транспорту, зв’язку …..</c:v>
                </c:pt>
                <c:pt idx="8">
                  <c:v>Департамент екології та розвитку рекр. зон </c:v>
                </c:pt>
                <c:pt idx="9">
                  <c:v>Департамент економічного розвитку </c:v>
                </c:pt>
                <c:pt idx="10">
                  <c:v>Юридичний департамент </c:v>
                </c:pt>
                <c:pt idx="11">
                  <c:v> Служба у справах дітей  </c:v>
                </c:pt>
                <c:pt idx="12">
                  <c:v>Управління архітектури та містобудування </c:v>
                </c:pt>
                <c:pt idx="13">
                  <c:v>Управління державного архбуд. контролю </c:v>
                </c:pt>
                <c:pt idx="14">
                  <c:v> Управління дорожнього господарства</c:v>
                </c:pt>
                <c:pt idx="15">
                  <c:v>Управління інженерного захисту території міста …</c:v>
                </c:pt>
                <c:pt idx="16">
                  <c:v>Управління капітального будівництва </c:v>
                </c:pt>
                <c:pt idx="17">
                  <c:v> Управління з питань взаємодії з ОСН</c:v>
                </c:pt>
                <c:pt idx="18">
                  <c:v> Управління з питань охорони об’єктів культурної спадщини   </c:v>
                </c:pt>
                <c:pt idx="19">
                  <c:v> Управління з фізичної культури та спорту  </c:v>
                </c:pt>
                <c:pt idx="20">
                  <c:v> Управління розвитку споживчого ринку </c:v>
                </c:pt>
                <c:pt idx="21">
                  <c:v> Управління реклами </c:v>
                </c:pt>
                <c:pt idx="22">
                  <c:v>Департамент фінансів</c:v>
                </c:pt>
                <c:pt idx="23">
                  <c:v> Департамент праці та соціальної політики </c:v>
                </c:pt>
                <c:pt idx="24">
                  <c:v>Департамент охорони здоров’я </c:v>
                </c:pt>
                <c:pt idx="25">
                  <c:v> Департамент освіти та науки </c:v>
                </c:pt>
                <c:pt idx="26">
                  <c:v>Департамент внутрішньої політики </c:v>
                </c:pt>
                <c:pt idx="27">
                  <c:v> Київська районна адміністрація </c:v>
                </c:pt>
                <c:pt idx="28">
                  <c:v> Малиновська районна адміністрація </c:v>
                </c:pt>
                <c:pt idx="29">
                  <c:v> Приморська районна адміністрація</c:v>
                </c:pt>
                <c:pt idx="30">
                  <c:v>Суворовська районна адміністрація             </c:v>
                </c:pt>
              </c:strCache>
            </c:strRef>
          </c:cat>
          <c:val>
            <c:numRef>
              <c:f>'итог в розрізі ГРБК'!$D$71:$D$101</c:f>
              <c:numCache>
                <c:formatCode>General</c:formatCode>
                <c:ptCount val="31"/>
                <c:pt idx="0">
                  <c:v>1</c:v>
                </c:pt>
                <c:pt idx="1">
                  <c:v>0.30000000000000004</c:v>
                </c:pt>
                <c:pt idx="2">
                  <c:v>1.83</c:v>
                </c:pt>
                <c:pt idx="3">
                  <c:v>0.75000000000000011</c:v>
                </c:pt>
                <c:pt idx="4">
                  <c:v>2</c:v>
                </c:pt>
                <c:pt idx="5">
                  <c:v>1</c:v>
                </c:pt>
                <c:pt idx="6">
                  <c:v>3</c:v>
                </c:pt>
                <c:pt idx="7">
                  <c:v>0.75000000000000011</c:v>
                </c:pt>
                <c:pt idx="8">
                  <c:v>0</c:v>
                </c:pt>
                <c:pt idx="9">
                  <c:v>3.29</c:v>
                </c:pt>
                <c:pt idx="10">
                  <c:v>0</c:v>
                </c:pt>
                <c:pt idx="11">
                  <c:v>0</c:v>
                </c:pt>
                <c:pt idx="12">
                  <c:v>2.5</c:v>
                </c:pt>
                <c:pt idx="13">
                  <c:v>3</c:v>
                </c:pt>
                <c:pt idx="14">
                  <c:v>1.25</c:v>
                </c:pt>
                <c:pt idx="15">
                  <c:v>2</c:v>
                </c:pt>
                <c:pt idx="16">
                  <c:v>0.23</c:v>
                </c:pt>
                <c:pt idx="17">
                  <c:v>5</c:v>
                </c:pt>
                <c:pt idx="18">
                  <c:v>0</c:v>
                </c:pt>
                <c:pt idx="19">
                  <c:v>2.58</c:v>
                </c:pt>
                <c:pt idx="20">
                  <c:v>2.5</c:v>
                </c:pt>
                <c:pt idx="21">
                  <c:v>1.5</c:v>
                </c:pt>
                <c:pt idx="22">
                  <c:v>1.8800000000000001</c:v>
                </c:pt>
                <c:pt idx="23">
                  <c:v>2.25</c:v>
                </c:pt>
                <c:pt idx="24">
                  <c:v>0.27</c:v>
                </c:pt>
                <c:pt idx="25">
                  <c:v>2.29</c:v>
                </c:pt>
                <c:pt idx="26">
                  <c:v>0</c:v>
                </c:pt>
                <c:pt idx="27">
                  <c:v>0</c:v>
                </c:pt>
                <c:pt idx="28">
                  <c:v>1.83</c:v>
                </c:pt>
                <c:pt idx="29">
                  <c:v>1.57</c:v>
                </c:pt>
                <c:pt idx="30">
                  <c:v>2.67</c:v>
                </c:pt>
              </c:numCache>
            </c:numRef>
          </c:val>
        </c:ser>
        <c:axId val="3041536"/>
        <c:axId val="3055616"/>
      </c:barChart>
      <c:catAx>
        <c:axId val="3041536"/>
        <c:scaling>
          <c:orientation val="minMax"/>
        </c:scaling>
        <c:axPos val="l"/>
        <c:tickLblPos val="nextTo"/>
        <c:txPr>
          <a:bodyPr/>
          <a:lstStyle/>
          <a:p>
            <a:pPr>
              <a:defRPr b="1"/>
            </a:pPr>
            <a:endParaRPr lang="ru-RU"/>
          </a:p>
        </c:txPr>
        <c:crossAx val="3055616"/>
        <c:crosses val="autoZero"/>
        <c:auto val="1"/>
        <c:lblAlgn val="ctr"/>
        <c:lblOffset val="100"/>
      </c:catAx>
      <c:valAx>
        <c:axId val="3055616"/>
        <c:scaling>
          <c:orientation val="minMax"/>
        </c:scaling>
        <c:axPos val="b"/>
        <c:majorGridlines/>
        <c:numFmt formatCode="General" sourceLinked="1"/>
        <c:tickLblPos val="nextTo"/>
        <c:crossAx val="30415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barChart>
        <c:barDir val="col"/>
        <c:grouping val="clustered"/>
        <c:ser>
          <c:idx val="0"/>
          <c:order val="0"/>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ОТГ!$E$7:$E$16</c:f>
              <c:numCache>
                <c:formatCode>General</c:formatCode>
                <c:ptCount val="10"/>
              </c:numCache>
            </c:numRef>
          </c:val>
        </c:ser>
        <c:ser>
          <c:idx val="1"/>
          <c:order val="1"/>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ОТГ!$F$7:$F$16</c:f>
              <c:numCache>
                <c:formatCode>General</c:formatCode>
                <c:ptCount val="10"/>
                <c:pt idx="5">
                  <c:v>0</c:v>
                </c:pt>
              </c:numCache>
            </c:numRef>
          </c:val>
        </c:ser>
        <c:ser>
          <c:idx val="2"/>
          <c:order val="2"/>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ОТГ!$G$7:$G$16</c:f>
              <c:numCache>
                <c:formatCode>General</c:formatCode>
                <c:ptCount val="10"/>
              </c:numCache>
            </c:numRef>
          </c:val>
        </c:ser>
        <c:ser>
          <c:idx val="3"/>
          <c:order val="3"/>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ОТГ!$H$7:$H$16</c:f>
              <c:numCache>
                <c:formatCode>General</c:formatCode>
                <c:ptCount val="10"/>
              </c:numCache>
            </c:numRef>
          </c:val>
        </c:ser>
        <c:ser>
          <c:idx val="4"/>
          <c:order val="4"/>
          <c:dLbls>
            <c:showVal val="1"/>
          </c:dLbls>
          <c:cat>
            <c:strRef>
              <c:f>ОТГ!$D$7:$D$16</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ОТГ!$I$7:$I$16</c:f>
              <c:numCache>
                <c:formatCode>General</c:formatCode>
                <c:ptCount val="10"/>
                <c:pt idx="0">
                  <c:v>25</c:v>
                </c:pt>
                <c:pt idx="1">
                  <c:v>58.57</c:v>
                </c:pt>
                <c:pt idx="2">
                  <c:v>25.23</c:v>
                </c:pt>
                <c:pt idx="3">
                  <c:v>25</c:v>
                </c:pt>
                <c:pt idx="4">
                  <c:v>20</c:v>
                </c:pt>
                <c:pt idx="5">
                  <c:v>56.14</c:v>
                </c:pt>
                <c:pt idx="6">
                  <c:v>41.8</c:v>
                </c:pt>
                <c:pt idx="7">
                  <c:v>25</c:v>
                </c:pt>
                <c:pt idx="8">
                  <c:v>7.33</c:v>
                </c:pt>
                <c:pt idx="9">
                  <c:v>15</c:v>
                </c:pt>
              </c:numCache>
            </c:numRef>
          </c:val>
        </c:ser>
        <c:axId val="47067904"/>
        <c:axId val="47069824"/>
      </c:barChart>
      <c:catAx>
        <c:axId val="47067904"/>
        <c:scaling>
          <c:orientation val="minMax"/>
        </c:scaling>
        <c:axPos val="b"/>
        <c:tickLblPos val="nextTo"/>
        <c:crossAx val="47069824"/>
        <c:crosses val="autoZero"/>
        <c:auto val="1"/>
        <c:lblAlgn val="ctr"/>
        <c:lblOffset val="100"/>
      </c:catAx>
      <c:valAx>
        <c:axId val="47069824"/>
        <c:scaling>
          <c:orientation val="minMax"/>
        </c:scaling>
        <c:axPos val="l"/>
        <c:majorGridlines/>
        <c:numFmt formatCode="General" sourceLinked="1"/>
        <c:tickLblPos val="nextTo"/>
        <c:crossAx val="4706790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dLbls>
            <c:showVal val="1"/>
          </c:dLbls>
          <c:cat>
            <c:strRef>
              <c:f>ОТГ!$D$32:$D$41</c:f>
              <c:strCache>
                <c:ptCount val="10"/>
                <c:pt idx="0">
                  <c:v> 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ОТГ!$E$32:$E$41</c:f>
              <c:numCache>
                <c:formatCode>General</c:formatCode>
                <c:ptCount val="10"/>
                <c:pt idx="0">
                  <c:v>10</c:v>
                </c:pt>
                <c:pt idx="1">
                  <c:v>10</c:v>
                </c:pt>
                <c:pt idx="2">
                  <c:v>0</c:v>
                </c:pt>
                <c:pt idx="3">
                  <c:v>10</c:v>
                </c:pt>
                <c:pt idx="4">
                  <c:v>0</c:v>
                </c:pt>
                <c:pt idx="5">
                  <c:v>10</c:v>
                </c:pt>
                <c:pt idx="6">
                  <c:v>5</c:v>
                </c:pt>
                <c:pt idx="7">
                  <c:v>0</c:v>
                </c:pt>
                <c:pt idx="8">
                  <c:v>0</c:v>
                </c:pt>
                <c:pt idx="9">
                  <c:v>5</c:v>
                </c:pt>
              </c:numCache>
            </c:numRef>
          </c:val>
        </c:ser>
        <c:shape val="box"/>
        <c:axId val="47201664"/>
        <c:axId val="47207552"/>
        <c:axId val="0"/>
      </c:bar3DChart>
      <c:catAx>
        <c:axId val="47201664"/>
        <c:scaling>
          <c:orientation val="minMax"/>
        </c:scaling>
        <c:axPos val="b"/>
        <c:tickLblPos val="nextTo"/>
        <c:crossAx val="47207552"/>
        <c:crosses val="autoZero"/>
        <c:auto val="1"/>
        <c:lblAlgn val="ctr"/>
        <c:lblOffset val="100"/>
      </c:catAx>
      <c:valAx>
        <c:axId val="47207552"/>
        <c:scaling>
          <c:orientation val="minMax"/>
        </c:scaling>
        <c:axPos val="l"/>
        <c:majorGridlines/>
        <c:numFmt formatCode="General" sourceLinked="1"/>
        <c:tickLblPos val="nextTo"/>
        <c:crossAx val="4720166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dLbls>
            <c:showVal val="1"/>
          </c:dLbls>
          <c:cat>
            <c:strRef>
              <c:f>'Города - сводная'!$A$16:$A$28</c:f>
              <c:strCache>
                <c:ptCount val="13"/>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Каховка</c:v>
                </c:pt>
                <c:pt idx="8">
                  <c:v>Міський бюджет м. Ізмаїл</c:v>
                </c:pt>
                <c:pt idx="9">
                  <c:v>Міський бюджет м. Жовті Води</c:v>
                </c:pt>
                <c:pt idx="10">
                  <c:v>    Міський бюджет м. Лисичанська</c:v>
                </c:pt>
                <c:pt idx="11">
                  <c:v>Міський бюджет м. Рубіжне</c:v>
                </c:pt>
                <c:pt idx="12">
                  <c:v>Міський бюджет м. Северодонецьк</c:v>
                </c:pt>
              </c:strCache>
            </c:strRef>
          </c:cat>
          <c:val>
            <c:numRef>
              <c:f>'Города - сводная'!$B$16:$B$28</c:f>
              <c:numCache>
                <c:formatCode>General</c:formatCode>
                <c:ptCount val="13"/>
                <c:pt idx="0">
                  <c:v>10</c:v>
                </c:pt>
                <c:pt idx="1">
                  <c:v>10</c:v>
                </c:pt>
                <c:pt idx="2">
                  <c:v>10</c:v>
                </c:pt>
                <c:pt idx="3">
                  <c:v>10</c:v>
                </c:pt>
                <c:pt idx="4">
                  <c:v>10</c:v>
                </c:pt>
                <c:pt idx="5">
                  <c:v>10</c:v>
                </c:pt>
                <c:pt idx="6">
                  <c:v>10</c:v>
                </c:pt>
                <c:pt idx="7">
                  <c:v>0</c:v>
                </c:pt>
                <c:pt idx="8">
                  <c:v>0</c:v>
                </c:pt>
                <c:pt idx="9">
                  <c:v>0</c:v>
                </c:pt>
                <c:pt idx="10">
                  <c:v>5</c:v>
                </c:pt>
                <c:pt idx="11">
                  <c:v>10</c:v>
                </c:pt>
                <c:pt idx="12">
                  <c:v>5</c:v>
                </c:pt>
              </c:numCache>
            </c:numRef>
          </c:val>
        </c:ser>
        <c:axId val="47417600"/>
        <c:axId val="47457024"/>
      </c:barChart>
      <c:catAx>
        <c:axId val="47417600"/>
        <c:scaling>
          <c:orientation val="minMax"/>
        </c:scaling>
        <c:axPos val="b"/>
        <c:tickLblPos val="nextTo"/>
        <c:crossAx val="47457024"/>
        <c:crosses val="autoZero"/>
        <c:auto val="1"/>
        <c:lblAlgn val="ctr"/>
        <c:lblOffset val="100"/>
      </c:catAx>
      <c:valAx>
        <c:axId val="47457024"/>
        <c:scaling>
          <c:orientation val="minMax"/>
        </c:scaling>
        <c:axPos val="l"/>
        <c:majorGridlines/>
        <c:numFmt formatCode="General" sourceLinked="1"/>
        <c:tickLblPos val="nextTo"/>
        <c:crossAx val="4741760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ОТГ!$C$49:$C$58</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ОТГ!$D$49:$D$58</c:f>
              <c:numCache>
                <c:formatCode>General</c:formatCode>
                <c:ptCount val="10"/>
                <c:pt idx="0">
                  <c:v>0</c:v>
                </c:pt>
                <c:pt idx="1">
                  <c:v>16.18</c:v>
                </c:pt>
                <c:pt idx="2">
                  <c:v>0</c:v>
                </c:pt>
                <c:pt idx="3">
                  <c:v>6</c:v>
                </c:pt>
                <c:pt idx="4">
                  <c:v>0</c:v>
                </c:pt>
                <c:pt idx="5">
                  <c:v>0</c:v>
                </c:pt>
                <c:pt idx="6">
                  <c:v>6</c:v>
                </c:pt>
                <c:pt idx="7">
                  <c:v>0</c:v>
                </c:pt>
                <c:pt idx="8">
                  <c:v>0</c:v>
                </c:pt>
                <c:pt idx="9">
                  <c:v>0</c:v>
                </c:pt>
              </c:numCache>
            </c:numRef>
          </c:val>
        </c:ser>
        <c:axId val="47515136"/>
        <c:axId val="47516672"/>
      </c:barChart>
      <c:catAx>
        <c:axId val="47515136"/>
        <c:scaling>
          <c:orientation val="minMax"/>
        </c:scaling>
        <c:axPos val="b"/>
        <c:tickLblPos val="nextTo"/>
        <c:crossAx val="47516672"/>
        <c:crosses val="autoZero"/>
        <c:auto val="1"/>
        <c:lblAlgn val="ctr"/>
        <c:lblOffset val="100"/>
      </c:catAx>
      <c:valAx>
        <c:axId val="47516672"/>
        <c:scaling>
          <c:orientation val="minMax"/>
        </c:scaling>
        <c:axPos val="l"/>
        <c:majorGridlines/>
        <c:numFmt formatCode="General" sourceLinked="1"/>
        <c:tickLblPos val="nextTo"/>
        <c:crossAx val="4751513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6"/>
  <c:chart>
    <c:plotArea>
      <c:layout/>
      <c:barChart>
        <c:barDir val="col"/>
        <c:grouping val="clustered"/>
        <c:ser>
          <c:idx val="0"/>
          <c:order val="0"/>
          <c:dLbls>
            <c:showVal val="1"/>
          </c:dLbls>
          <c:cat>
            <c:strRef>
              <c:f>'Города - сводная'!$A$33:$A$46</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сводная'!$B$33:$B$46</c:f>
              <c:numCache>
                <c:formatCode>General</c:formatCode>
                <c:ptCount val="14"/>
                <c:pt idx="0">
                  <c:v>15.129999999999999</c:v>
                </c:pt>
                <c:pt idx="1">
                  <c:v>1.07</c:v>
                </c:pt>
                <c:pt idx="2">
                  <c:v>5.53</c:v>
                </c:pt>
                <c:pt idx="3">
                  <c:v>4.74</c:v>
                </c:pt>
                <c:pt idx="4">
                  <c:v>4.09</c:v>
                </c:pt>
                <c:pt idx="5">
                  <c:v>6.13</c:v>
                </c:pt>
                <c:pt idx="6">
                  <c:v>2.1</c:v>
                </c:pt>
                <c:pt idx="7">
                  <c:v>2.63</c:v>
                </c:pt>
                <c:pt idx="8">
                  <c:v>7.79</c:v>
                </c:pt>
                <c:pt idx="9">
                  <c:v>1.9100000000000001</c:v>
                </c:pt>
                <c:pt idx="10">
                  <c:v>3.7600000000000002</c:v>
                </c:pt>
                <c:pt idx="11">
                  <c:v>0</c:v>
                </c:pt>
                <c:pt idx="12">
                  <c:v>0</c:v>
                </c:pt>
                <c:pt idx="13">
                  <c:v>0</c:v>
                </c:pt>
              </c:numCache>
            </c:numRef>
          </c:val>
        </c:ser>
        <c:axId val="63833216"/>
        <c:axId val="65578496"/>
      </c:barChart>
      <c:catAx>
        <c:axId val="63833216"/>
        <c:scaling>
          <c:orientation val="minMax"/>
        </c:scaling>
        <c:axPos val="b"/>
        <c:tickLblPos val="nextTo"/>
        <c:crossAx val="65578496"/>
        <c:crosses val="autoZero"/>
        <c:auto val="1"/>
        <c:lblAlgn val="ctr"/>
        <c:lblOffset val="100"/>
      </c:catAx>
      <c:valAx>
        <c:axId val="65578496"/>
        <c:scaling>
          <c:orientation val="minMax"/>
        </c:scaling>
        <c:axPos val="l"/>
        <c:majorGridlines/>
        <c:numFmt formatCode="General" sourceLinked="1"/>
        <c:tickLblPos val="nextTo"/>
        <c:crossAx val="6383321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ОТГ!$C$66:$C$75</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ОТГ!$D$66:$D$75</c:f>
              <c:numCache>
                <c:formatCode>General</c:formatCode>
                <c:ptCount val="10"/>
                <c:pt idx="0">
                  <c:v>15</c:v>
                </c:pt>
                <c:pt idx="1">
                  <c:v>14.629999999999999</c:v>
                </c:pt>
                <c:pt idx="2">
                  <c:v>5.63</c:v>
                </c:pt>
                <c:pt idx="3">
                  <c:v>14</c:v>
                </c:pt>
                <c:pt idx="4">
                  <c:v>0</c:v>
                </c:pt>
                <c:pt idx="5">
                  <c:v>16.14</c:v>
                </c:pt>
                <c:pt idx="6">
                  <c:v>6</c:v>
                </c:pt>
                <c:pt idx="7">
                  <c:v>5</c:v>
                </c:pt>
                <c:pt idx="8">
                  <c:v>6.25</c:v>
                </c:pt>
                <c:pt idx="9">
                  <c:v>0</c:v>
                </c:pt>
              </c:numCache>
            </c:numRef>
          </c:val>
        </c:ser>
        <c:axId val="66998272"/>
        <c:axId val="66999808"/>
      </c:barChart>
      <c:catAx>
        <c:axId val="66998272"/>
        <c:scaling>
          <c:orientation val="minMax"/>
        </c:scaling>
        <c:axPos val="b"/>
        <c:tickLblPos val="nextTo"/>
        <c:crossAx val="66999808"/>
        <c:crosses val="autoZero"/>
        <c:auto val="1"/>
        <c:lblAlgn val="ctr"/>
        <c:lblOffset val="100"/>
      </c:catAx>
      <c:valAx>
        <c:axId val="66999808"/>
        <c:scaling>
          <c:orientation val="minMax"/>
        </c:scaling>
        <c:axPos val="l"/>
        <c:majorGridlines/>
        <c:numFmt formatCode="General" sourceLinked="1"/>
        <c:tickLblPos val="nextTo"/>
        <c:crossAx val="6699827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plotArea>
      <c:layout/>
      <c:barChart>
        <c:barDir val="col"/>
        <c:grouping val="clustered"/>
        <c:ser>
          <c:idx val="0"/>
          <c:order val="0"/>
          <c:dLbls>
            <c:showVal val="1"/>
          </c:dLbls>
          <c:cat>
            <c:strRef>
              <c:f>'Города - сводная'!$A$49:$A$62</c:f>
              <c:strCache>
                <c:ptCount val="14"/>
                <c:pt idx="0">
                  <c:v>Міський бюджет м. Вознесенськ</c:v>
                </c:pt>
                <c:pt idx="1">
                  <c:v>Міський бюджет м. Нікополь–</c:v>
                </c:pt>
                <c:pt idx="2">
                  <c:v>Міський бюджет м. Миколаїв </c:v>
                </c:pt>
                <c:pt idx="3">
                  <c:v>Міський бюджет м. Херсон</c:v>
                </c:pt>
                <c:pt idx="4">
                  <c:v>Міський бюджет м. Одеса </c:v>
                </c:pt>
                <c:pt idx="5">
                  <c:v>Міський бюджет м. Вольногорськ</c:v>
                </c:pt>
                <c:pt idx="6">
                  <c:v>Міський бюджет м. Дніпро </c:v>
                </c:pt>
                <c:pt idx="7">
                  <c:v>Міський бюджет м. Подольськ</c:v>
                </c:pt>
                <c:pt idx="8">
                  <c:v>Міський бюджет м. Каховка</c:v>
                </c:pt>
                <c:pt idx="9">
                  <c:v>Міський бюджет м. Ізмаїл</c:v>
                </c:pt>
                <c:pt idx="10">
                  <c:v>Міський бюджет м. Жовті Води</c:v>
                </c:pt>
                <c:pt idx="11">
                  <c:v>    Міський бюджет м. Лисичанська</c:v>
                </c:pt>
                <c:pt idx="12">
                  <c:v>Міський бюджет м. Рубіжне</c:v>
                </c:pt>
                <c:pt idx="13">
                  <c:v>Міський бюджет м. Северодонецьк</c:v>
                </c:pt>
              </c:strCache>
            </c:strRef>
          </c:cat>
          <c:val>
            <c:numRef>
              <c:f>'Города - сводная'!$B$49:$B$62</c:f>
              <c:numCache>
                <c:formatCode>General</c:formatCode>
                <c:ptCount val="14"/>
                <c:pt idx="0">
                  <c:v>15.129999999999999</c:v>
                </c:pt>
                <c:pt idx="1">
                  <c:v>14.950000000000005</c:v>
                </c:pt>
                <c:pt idx="2">
                  <c:v>6.6899999999999995</c:v>
                </c:pt>
                <c:pt idx="3">
                  <c:v>5.64</c:v>
                </c:pt>
                <c:pt idx="4">
                  <c:v>3.69</c:v>
                </c:pt>
                <c:pt idx="5">
                  <c:v>6.54</c:v>
                </c:pt>
                <c:pt idx="6">
                  <c:v>5.1899999999999995</c:v>
                </c:pt>
                <c:pt idx="7">
                  <c:v>2.63</c:v>
                </c:pt>
                <c:pt idx="8">
                  <c:v>15.17</c:v>
                </c:pt>
                <c:pt idx="9">
                  <c:v>2.77</c:v>
                </c:pt>
                <c:pt idx="10">
                  <c:v>8.1</c:v>
                </c:pt>
                <c:pt idx="11">
                  <c:v>0</c:v>
                </c:pt>
                <c:pt idx="12">
                  <c:v>0</c:v>
                </c:pt>
                <c:pt idx="13">
                  <c:v>0</c:v>
                </c:pt>
              </c:numCache>
            </c:numRef>
          </c:val>
        </c:ser>
        <c:axId val="67246336"/>
        <c:axId val="67252992"/>
      </c:barChart>
      <c:catAx>
        <c:axId val="67246336"/>
        <c:scaling>
          <c:orientation val="minMax"/>
        </c:scaling>
        <c:axPos val="b"/>
        <c:tickLblPos val="nextTo"/>
        <c:crossAx val="67252992"/>
        <c:crosses val="autoZero"/>
        <c:auto val="1"/>
        <c:lblAlgn val="ctr"/>
        <c:lblOffset val="100"/>
      </c:catAx>
      <c:valAx>
        <c:axId val="67252992"/>
        <c:scaling>
          <c:orientation val="minMax"/>
        </c:scaling>
        <c:axPos val="l"/>
        <c:majorGridlines/>
        <c:numFmt formatCode="General" sourceLinked="1"/>
        <c:tickLblPos val="nextTo"/>
        <c:crossAx val="6724633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style val="31"/>
  <c:chart>
    <c:plotArea>
      <c:layout/>
      <c:barChart>
        <c:barDir val="col"/>
        <c:grouping val="clustered"/>
        <c:ser>
          <c:idx val="0"/>
          <c:order val="0"/>
          <c:dLbls>
            <c:showVal val="1"/>
          </c:dLbls>
          <c:cat>
            <c:strRef>
              <c:f>ОТГ!$C$84:$C$93</c:f>
              <c:strCache>
                <c:ptCount val="10"/>
                <c:pt idx="0">
                  <c:v>Томаківська ОТГ (Дніпропетровська область)</c:v>
                </c:pt>
                <c:pt idx="1">
                  <c:v>Біляївської ОТГ (Одеська область)</c:v>
                </c:pt>
                <c:pt idx="2">
                  <c:v> Присиваська ОТГ (Херсонська область)</c:v>
                </c:pt>
                <c:pt idx="3">
                  <c:v> Воскресенська ОТГ (Миколаївська область)</c:v>
                </c:pt>
                <c:pt idx="4">
                  <c:v>В.Копанівська ОТГ  (Херсонська область)</c:v>
                </c:pt>
                <c:pt idx="5">
                  <c:v>Баштанська ОТГ  (Миколаївська область)</c:v>
                </c:pt>
                <c:pt idx="6">
                  <c:v>Новоолександрівська ОТГ (Дніпропетровська область)</c:v>
                </c:pt>
                <c:pt idx="7">
                  <c:v>Могилівська ОТ (Дніпропетровська область)</c:v>
                </c:pt>
                <c:pt idx="8">
                  <c:v>Гречаноподівська ОТГ (Дніпропетровська область)</c:v>
                </c:pt>
                <c:pt idx="9">
                  <c:v>Новопсковська ОТГ (Луганська область)</c:v>
                </c:pt>
              </c:strCache>
            </c:strRef>
          </c:cat>
          <c:val>
            <c:numRef>
              <c:f>ОТГ!$D$84:$D$93</c:f>
              <c:numCache>
                <c:formatCode>General</c:formatCode>
                <c:ptCount val="10"/>
                <c:pt idx="0">
                  <c:v>0</c:v>
                </c:pt>
                <c:pt idx="1">
                  <c:v>2.3299999999999987</c:v>
                </c:pt>
                <c:pt idx="2">
                  <c:v>0</c:v>
                </c:pt>
                <c:pt idx="3">
                  <c:v>5</c:v>
                </c:pt>
                <c:pt idx="4">
                  <c:v>0</c:v>
                </c:pt>
                <c:pt idx="5">
                  <c:v>0</c:v>
                </c:pt>
                <c:pt idx="6">
                  <c:v>4.18</c:v>
                </c:pt>
                <c:pt idx="7">
                  <c:v>0</c:v>
                </c:pt>
                <c:pt idx="8">
                  <c:v>1.08</c:v>
                </c:pt>
                <c:pt idx="9">
                  <c:v>0</c:v>
                </c:pt>
              </c:numCache>
            </c:numRef>
          </c:val>
        </c:ser>
        <c:axId val="67288064"/>
        <c:axId val="67719936"/>
      </c:barChart>
      <c:catAx>
        <c:axId val="67288064"/>
        <c:scaling>
          <c:orientation val="minMax"/>
        </c:scaling>
        <c:axPos val="b"/>
        <c:tickLblPos val="nextTo"/>
        <c:crossAx val="67719936"/>
        <c:crosses val="autoZero"/>
        <c:auto val="1"/>
        <c:lblAlgn val="ctr"/>
        <c:lblOffset val="100"/>
      </c:catAx>
      <c:valAx>
        <c:axId val="67719936"/>
        <c:scaling>
          <c:orientation val="minMax"/>
        </c:scaling>
        <c:axPos val="l"/>
        <c:majorGridlines/>
        <c:numFmt formatCode="General" sourceLinked="1"/>
        <c:tickLblPos val="nextTo"/>
        <c:crossAx val="6728806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A5BB3-75B0-44E7-93E9-9C3379A2FFCE}" type="datetimeFigureOut">
              <a:rPr lang="ru-RU" smtClean="0"/>
              <a:pPr/>
              <a:t>09.10.2017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07035-B717-4DE1-88C0-4B4235B0B1F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607035-B717-4DE1-88C0-4B4235B0B1F5}"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E6101777-FBC8-4E72-9B86-2313694AB507}" type="datetimeFigureOut">
              <a:rPr lang="ru-RU" smtClean="0"/>
              <a:pPr/>
              <a:t>09.10.2017</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12988D00-C681-4AF5-8574-D9D9C79FF635}"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988D00-C681-4AF5-8574-D9D9C79FF635}"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E6101777-FBC8-4E72-9B86-2313694AB507}" type="datetimeFigureOut">
              <a:rPr lang="ru-RU" smtClean="0"/>
              <a:pPr/>
              <a:t>09.10.2017</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12988D00-C681-4AF5-8574-D9D9C79FF635}"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988D00-C681-4AF5-8574-D9D9C79FF635}"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988D00-C681-4AF5-8574-D9D9C79FF635}"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988D00-C681-4AF5-8574-D9D9C79FF635}"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988D00-C681-4AF5-8574-D9D9C79FF635}"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988D00-C681-4AF5-8574-D9D9C79FF635}"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6101777-FBC8-4E72-9B86-2313694AB507}" type="datetimeFigureOut">
              <a:rPr lang="ru-RU" smtClean="0"/>
              <a:pPr/>
              <a:t>09.10.2017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988D00-C681-4AF5-8574-D9D9C79FF635}"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6101777-FBC8-4E72-9B86-2313694AB507}" type="datetimeFigureOut">
              <a:rPr lang="ru-RU" smtClean="0"/>
              <a:pPr/>
              <a:t>09.10.2017</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2988D00-C681-4AF5-8574-D9D9C79FF635}"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428868"/>
            <a:ext cx="7772400" cy="1470025"/>
          </a:xfrm>
        </p:spPr>
        <p:txBody>
          <a:bodyPr>
            <a:normAutofit fontScale="90000"/>
          </a:bodyPr>
          <a:lstStyle/>
          <a:p>
            <a:pPr fontAlgn="auto">
              <a:spcAft>
                <a:spcPts val="0"/>
              </a:spcAft>
              <a:defRPr/>
            </a:pPr>
            <a:r>
              <a:rPr lang="uk-UA" sz="2800" dirty="0" smtClean="0"/>
              <a:t/>
            </a:r>
            <a:br>
              <a:rPr lang="uk-UA" sz="2800" dirty="0" smtClean="0"/>
            </a:br>
            <a:r>
              <a:rPr lang="uk-UA" sz="2400" dirty="0" smtClean="0"/>
              <a:t>Висновки громадського аудиту - оцінка рівня доброчесності запровадження ПЦМ у місцевих бюджетах 5 областей України</a:t>
            </a:r>
            <a:endParaRPr lang="ru-RU" dirty="0"/>
          </a:p>
        </p:txBody>
      </p:sp>
      <p:sp>
        <p:nvSpPr>
          <p:cNvPr id="9219" name="Подзаголовок 2"/>
          <p:cNvSpPr>
            <a:spLocks noGrp="1"/>
          </p:cNvSpPr>
          <p:nvPr>
            <p:ph type="subTitle" idx="1"/>
          </p:nvPr>
        </p:nvSpPr>
        <p:spPr>
          <a:xfrm>
            <a:off x="2214563" y="4143375"/>
            <a:ext cx="6400800" cy="1752600"/>
          </a:xfrm>
        </p:spPr>
        <p:txBody>
          <a:bodyPr/>
          <a:lstStyle/>
          <a:p>
            <a:pPr marR="0"/>
            <a:r>
              <a:rPr lang="ru-RU" sz="2500" i="1" dirty="0" smtClean="0">
                <a:solidFill>
                  <a:schemeClr val="tx1"/>
                </a:solidFill>
              </a:rPr>
              <a:t>За</a:t>
            </a:r>
            <a:r>
              <a:rPr lang="uk-UA" sz="2500" i="1" dirty="0" smtClean="0">
                <a:solidFill>
                  <a:schemeClr val="tx1"/>
                </a:solidFill>
              </a:rPr>
              <a:t> підтримки Посольства Великої Британії в Україні</a:t>
            </a:r>
            <a:endParaRPr lang="ru-RU" sz="2500" i="1" dirty="0" smtClean="0">
              <a:solidFill>
                <a:schemeClr val="tx1"/>
              </a:solidFill>
            </a:endParaRPr>
          </a:p>
        </p:txBody>
      </p:sp>
      <p:pic>
        <p:nvPicPr>
          <p:cNvPr id="9220" name="Picture 2"/>
          <p:cNvPicPr>
            <a:picLocks noChangeAspect="1" noChangeArrowheads="1"/>
          </p:cNvPicPr>
          <p:nvPr/>
        </p:nvPicPr>
        <p:blipFill>
          <a:blip r:embed="rId2"/>
          <a:srcRect l="6876" r="66769" b="30708"/>
          <a:stretch>
            <a:fillRect/>
          </a:stretch>
        </p:blipFill>
        <p:spPr bwMode="auto">
          <a:xfrm>
            <a:off x="7358063" y="0"/>
            <a:ext cx="1785937" cy="1116013"/>
          </a:xfrm>
          <a:prstGeom prst="rect">
            <a:avLst/>
          </a:prstGeom>
          <a:noFill/>
          <a:ln w="9525">
            <a:noFill/>
            <a:miter lim="800000"/>
            <a:headEnd/>
            <a:tailEnd/>
          </a:ln>
        </p:spPr>
      </p:pic>
      <p:pic>
        <p:nvPicPr>
          <p:cNvPr id="9221" name="Picture 3"/>
          <p:cNvPicPr>
            <a:picLocks noChangeAspect="1" noChangeArrowheads="1"/>
          </p:cNvPicPr>
          <p:nvPr/>
        </p:nvPicPr>
        <p:blipFill>
          <a:blip r:embed="rId3"/>
          <a:srcRect r="8333" b="4539"/>
          <a:stretch>
            <a:fillRect/>
          </a:stretch>
        </p:blipFill>
        <p:spPr bwMode="auto">
          <a:xfrm>
            <a:off x="5857875" y="0"/>
            <a:ext cx="1746250" cy="1428750"/>
          </a:xfrm>
          <a:prstGeom prst="rect">
            <a:avLst/>
          </a:prstGeom>
          <a:solidFill>
            <a:srgbClr val="FFFFFF"/>
          </a:solidFill>
          <a:ln w="9525">
            <a:noFill/>
            <a:miter lim="800000"/>
            <a:headEnd/>
            <a:tailEnd/>
          </a:ln>
        </p:spPr>
      </p:pic>
      <p:pic>
        <p:nvPicPr>
          <p:cNvPr id="9222" name="Рисунок 5"/>
          <p:cNvPicPr>
            <a:picLocks noChangeAspect="1" noChangeArrowheads="1"/>
          </p:cNvPicPr>
          <p:nvPr/>
        </p:nvPicPr>
        <p:blipFill>
          <a:blip r:embed="rId4"/>
          <a:srcRect l="7098" t="13499" r="75456" b="75864"/>
          <a:stretch>
            <a:fillRect/>
          </a:stretch>
        </p:blipFill>
        <p:spPr bwMode="auto">
          <a:xfrm>
            <a:off x="4071938" y="214313"/>
            <a:ext cx="1714500" cy="928687"/>
          </a:xfrm>
          <a:prstGeom prst="rect">
            <a:avLst/>
          </a:prstGeom>
          <a:noFill/>
          <a:ln w="9525">
            <a:noFill/>
            <a:miter lim="800000"/>
            <a:headEnd/>
            <a:tailEnd/>
          </a:ln>
        </p:spPr>
      </p:pic>
      <p:pic>
        <p:nvPicPr>
          <p:cNvPr id="9223" name="Picture 5" descr="http://2.bp.blogspot.com/-gSD8IvtoF6s/UdHmxKNDRsI/AAAAAAAAGLE/goZiuJk7h-c/s738/%D0%9F%D0%A6%D0%9F%D0%A1%D0%94.jpg"/>
          <p:cNvPicPr>
            <a:picLocks noChangeAspect="1" noChangeArrowheads="1"/>
          </p:cNvPicPr>
          <p:nvPr/>
        </p:nvPicPr>
        <p:blipFill>
          <a:blip r:embed="rId5"/>
          <a:srcRect/>
          <a:stretch>
            <a:fillRect/>
          </a:stretch>
        </p:blipFill>
        <p:spPr bwMode="auto">
          <a:xfrm>
            <a:off x="2286000" y="0"/>
            <a:ext cx="1416050" cy="2078038"/>
          </a:xfrm>
          <a:prstGeom prst="rect">
            <a:avLst/>
          </a:prstGeom>
          <a:noFill/>
          <a:ln w="9525">
            <a:noFill/>
            <a:miter lim="800000"/>
            <a:headEnd/>
            <a:tailEnd/>
          </a:ln>
        </p:spPr>
      </p:pic>
      <p:pic>
        <p:nvPicPr>
          <p:cNvPr id="9224" name="Picture 6" descr="\\Dodelaniy\tz\ЗОЛОТУХИН.jpeg"/>
          <p:cNvPicPr>
            <a:picLocks noChangeAspect="1" noChangeArrowheads="1"/>
          </p:cNvPicPr>
          <p:nvPr/>
        </p:nvPicPr>
        <p:blipFill>
          <a:blip r:embed="rId6"/>
          <a:srcRect l="5490" t="11266" r="76466" b="66200"/>
          <a:stretch>
            <a:fillRect/>
          </a:stretch>
        </p:blipFill>
        <p:spPr bwMode="auto">
          <a:xfrm>
            <a:off x="428625" y="285750"/>
            <a:ext cx="1643063"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1.3 - міста</a:t>
            </a:r>
            <a:endParaRPr lang="ru-RU" dirty="0" smtClean="0"/>
          </a:p>
          <a:p>
            <a:endParaRPr lang="ru-RU" dirty="0"/>
          </a:p>
        </p:txBody>
      </p:sp>
      <p:graphicFrame>
        <p:nvGraphicFramePr>
          <p:cNvPr id="6" name="Диаграмма 5"/>
          <p:cNvGraphicFramePr/>
          <p:nvPr/>
        </p:nvGraphicFramePr>
        <p:xfrm>
          <a:off x="714348" y="1857364"/>
          <a:ext cx="7929618"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229600" cy="1143000"/>
          </a:xfrm>
        </p:spPr>
        <p:txBody>
          <a:bodyPr>
            <a:noAutofit/>
          </a:bodyPr>
          <a:lstStyle/>
          <a:p>
            <a:r>
              <a:rPr lang="uk-UA" sz="1600" dirty="0" smtClean="0"/>
              <a:t>1.4.Ступінь врахування в затвердженому місцевому бюджеті </a:t>
            </a:r>
            <a:r>
              <a:rPr lang="uk-UA" sz="1600" u="sng" dirty="0" smtClean="0"/>
              <a:t>показників </a:t>
            </a:r>
            <a:r>
              <a:rPr lang="uk-UA" sz="1600"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dirty="0" smtClean="0">
                <a:solidFill>
                  <a:srgbClr val="FF0000"/>
                </a:solidFill>
              </a:rPr>
              <a:t>(5 балів)</a:t>
            </a:r>
            <a:endParaRPr lang="ru-RU" sz="1600"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1.4 -ОТГ</a:t>
            </a:r>
            <a:endParaRPr lang="ru-RU" dirty="0"/>
          </a:p>
        </p:txBody>
      </p:sp>
      <p:graphicFrame>
        <p:nvGraphicFramePr>
          <p:cNvPr id="6" name="Диаграмма 5"/>
          <p:cNvGraphicFramePr/>
          <p:nvPr/>
        </p:nvGraphicFramePr>
        <p:xfrm>
          <a:off x="857224" y="2057400"/>
          <a:ext cx="7786742" cy="43719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229600" cy="1143000"/>
          </a:xfrm>
        </p:spPr>
        <p:txBody>
          <a:bodyPr>
            <a:noAutofit/>
          </a:bodyPr>
          <a:lstStyle/>
          <a:p>
            <a:r>
              <a:rPr lang="uk-UA" sz="1600" dirty="0" smtClean="0"/>
              <a:t>1.4.Ступінь врахування в затвердженому місцевому бюджеті </a:t>
            </a:r>
            <a:r>
              <a:rPr lang="uk-UA" sz="1600" u="sng" dirty="0" smtClean="0"/>
              <a:t>показників </a:t>
            </a:r>
            <a:r>
              <a:rPr lang="uk-UA" sz="1600" dirty="0" smtClean="0"/>
              <a:t>бюджетних запитів та показників паспортів бюджетних програм місцевого бюджету в розрізі головних розпорядників бюджетних коштів (ГРБК). </a:t>
            </a:r>
            <a:r>
              <a:rPr lang="uk-UA" sz="1600" dirty="0" smtClean="0">
                <a:solidFill>
                  <a:srgbClr val="FF0000"/>
                </a:solidFill>
              </a:rPr>
              <a:t>(5 балів)</a:t>
            </a:r>
            <a:endParaRPr lang="ru-RU" sz="1600" dirty="0">
              <a:solidFill>
                <a:srgbClr val="FF0000"/>
              </a:solidFill>
            </a:endParaRPr>
          </a:p>
        </p:txBody>
      </p:sp>
      <p:sp>
        <p:nvSpPr>
          <p:cNvPr id="2" name="Содержимое 1"/>
          <p:cNvSpPr>
            <a:spLocks noGrp="1"/>
          </p:cNvSpPr>
          <p:nvPr>
            <p:ph sz="quarter" idx="1"/>
          </p:nvPr>
        </p:nvSpPr>
        <p:spPr>
          <a:xfrm>
            <a:off x="500034" y="1219200"/>
            <a:ext cx="8186766" cy="495288"/>
          </a:xfrm>
        </p:spPr>
        <p:txBody>
          <a:bodyPr/>
          <a:lstStyle/>
          <a:p>
            <a:pPr algn="ctr">
              <a:buNone/>
            </a:pPr>
            <a:r>
              <a:rPr lang="uk-UA" b="1" dirty="0" smtClean="0"/>
              <a:t>Зведений рейтинг 1.4 - міста</a:t>
            </a:r>
            <a:endParaRPr lang="ru-RU" dirty="0"/>
          </a:p>
        </p:txBody>
      </p:sp>
      <p:graphicFrame>
        <p:nvGraphicFramePr>
          <p:cNvPr id="6" name="Диаграмма 5"/>
          <p:cNvGraphicFramePr/>
          <p:nvPr/>
        </p:nvGraphicFramePr>
        <p:xfrm>
          <a:off x="214282" y="1785926"/>
          <a:ext cx="8693604" cy="45842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1.5 -ОТГ</a:t>
            </a:r>
            <a:endParaRPr lang="ru-RU" dirty="0" smtClean="0"/>
          </a:p>
          <a:p>
            <a:pPr>
              <a:buNone/>
            </a:pPr>
            <a:endParaRPr lang="ru-RU" dirty="0"/>
          </a:p>
        </p:txBody>
      </p:sp>
      <p:graphicFrame>
        <p:nvGraphicFramePr>
          <p:cNvPr id="4" name="Диаграмма 3"/>
          <p:cNvGraphicFramePr/>
          <p:nvPr/>
        </p:nvGraphicFramePr>
        <p:xfrm>
          <a:off x="1071538" y="2214554"/>
          <a:ext cx="7500990"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1600" dirty="0" smtClean="0"/>
              <a:t>1.5. Прогноз місцевого бюджету на наступні за плановим два бюджетні періоди </a:t>
            </a:r>
            <a:r>
              <a:rPr lang="uk-UA" sz="1600" dirty="0" smtClean="0">
                <a:solidFill>
                  <a:srgbClr val="FF0000"/>
                </a:solidFill>
              </a:rPr>
              <a:t>(10 балів)</a:t>
            </a:r>
            <a:endParaRPr lang="ru-RU" sz="1600"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1.5 - міста</a:t>
            </a:r>
            <a:endParaRPr lang="ru-RU" dirty="0" smtClean="0"/>
          </a:p>
          <a:p>
            <a:pPr>
              <a:buNone/>
            </a:pPr>
            <a:endParaRPr lang="ru-RU" dirty="0"/>
          </a:p>
        </p:txBody>
      </p:sp>
      <p:graphicFrame>
        <p:nvGraphicFramePr>
          <p:cNvPr id="6" name="Диаграмма 5"/>
          <p:cNvGraphicFramePr/>
          <p:nvPr/>
        </p:nvGraphicFramePr>
        <p:xfrm>
          <a:off x="500034" y="2071007"/>
          <a:ext cx="8358246"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1.6 -ОТГ</a:t>
            </a:r>
            <a:endParaRPr lang="ru-RU" dirty="0" smtClean="0"/>
          </a:p>
          <a:p>
            <a:pPr>
              <a:buNone/>
            </a:pPr>
            <a:endParaRPr lang="ru-RU" dirty="0"/>
          </a:p>
        </p:txBody>
      </p:sp>
      <p:graphicFrame>
        <p:nvGraphicFramePr>
          <p:cNvPr id="4" name="Диаграмма 3"/>
          <p:cNvGraphicFramePr/>
          <p:nvPr/>
        </p:nvGraphicFramePr>
        <p:xfrm>
          <a:off x="1000100" y="1928802"/>
          <a:ext cx="7572428" cy="45720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sz="1800" dirty="0" smtClean="0"/>
              <a:t>1.6. Публічність (ст.28 БКУ)</a:t>
            </a:r>
            <a:r>
              <a:rPr lang="ru-RU" sz="1800" dirty="0" smtClean="0"/>
              <a:t/>
            </a:r>
            <a:br>
              <a:rPr lang="ru-RU" sz="1800" dirty="0" smtClean="0"/>
            </a:br>
            <a:r>
              <a:rPr lang="uk-UA" sz="1800" dirty="0" smtClean="0"/>
              <a:t>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a:t>
            </a:r>
            <a:r>
              <a:rPr lang="uk-UA" sz="1800" dirty="0" smtClean="0">
                <a:solidFill>
                  <a:srgbClr val="FF0000"/>
                </a:solidFill>
              </a:rPr>
              <a:t>(20балів)</a:t>
            </a:r>
            <a:endParaRPr lang="ru-RU"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1.6 - міста</a:t>
            </a:r>
            <a:endParaRPr lang="ru-RU" dirty="0" smtClean="0"/>
          </a:p>
          <a:p>
            <a:pPr>
              <a:buNone/>
            </a:pPr>
            <a:endParaRPr lang="ru-RU" dirty="0"/>
          </a:p>
        </p:txBody>
      </p:sp>
      <p:graphicFrame>
        <p:nvGraphicFramePr>
          <p:cNvPr id="5" name="Диаграмма 4"/>
          <p:cNvGraphicFramePr/>
          <p:nvPr/>
        </p:nvGraphicFramePr>
        <p:xfrm>
          <a:off x="214282" y="2071007"/>
          <a:ext cx="8429683" cy="43583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p:txBody>
          <a:bodyPr/>
          <a:lstStyle/>
          <a:p>
            <a:pPr lvl="2">
              <a:buNone/>
            </a:pPr>
            <a:r>
              <a:rPr lang="uk-UA" sz="2400" dirty="0" smtClean="0"/>
              <a:t>1.6.2. Публічне представлення інформації про бюджет за бюджетними програмами та показниками, бюджетні призначення щодо яких визначені рішенням про місцевий бюджет, відповідно до вимог та за формою, встановленими Міністерством фінансів України, до 15 березня року, що настає за звітним.</a:t>
            </a:r>
            <a:endParaRPr lang="ru-RU" sz="2000" dirty="0" smtClean="0"/>
          </a:p>
          <a:p>
            <a:pPr algn="ctr">
              <a:buNone/>
            </a:pPr>
            <a:endParaRPr lang="uk-UA" sz="2800" b="1" dirty="0" smtClean="0"/>
          </a:p>
          <a:p>
            <a:pPr algn="ctr">
              <a:buNone/>
            </a:pPr>
            <a:r>
              <a:rPr lang="uk-UA" sz="2800" b="1" dirty="0" smtClean="0"/>
              <a:t> </a:t>
            </a:r>
            <a:r>
              <a:rPr lang="uk-UA" sz="2800" b="1" dirty="0" smtClean="0">
                <a:solidFill>
                  <a:srgbClr val="FF0000"/>
                </a:solidFill>
              </a:rPr>
              <a:t>НЕ ВИЯВЛЕНО В ЖОДНІЙ ГРОМАДІ</a:t>
            </a:r>
            <a:endParaRPr lang="ru-RU" sz="2400" dirty="0" smtClean="0">
              <a:solidFill>
                <a:srgbClr val="FF0000"/>
              </a:solidFill>
            </a:endParaRP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Загальні висновки</a:t>
            </a:r>
            <a:endParaRPr lang="ru-RU" dirty="0"/>
          </a:p>
        </p:txBody>
      </p:sp>
      <p:sp>
        <p:nvSpPr>
          <p:cNvPr id="3" name="Содержимое 2"/>
          <p:cNvSpPr>
            <a:spLocks noGrp="1"/>
          </p:cNvSpPr>
          <p:nvPr>
            <p:ph sz="quarter" idx="1"/>
          </p:nvPr>
        </p:nvSpPr>
        <p:spPr/>
        <p:txBody>
          <a:bodyPr>
            <a:normAutofit lnSpcReduction="10000"/>
          </a:bodyPr>
          <a:lstStyle/>
          <a:p>
            <a:pPr lvl="0">
              <a:buNone/>
            </a:pPr>
            <a:r>
              <a:rPr lang="uk-UA" dirty="0" smtClean="0"/>
              <a:t>1. При формуванні бюджетів обраних громад (крім </a:t>
            </a:r>
            <a:r>
              <a:rPr lang="uk-UA" dirty="0"/>
              <a:t>місцевих бюджетах Луганської </a:t>
            </a:r>
            <a:r>
              <a:rPr lang="uk-UA" dirty="0" smtClean="0"/>
              <a:t>області) </a:t>
            </a:r>
            <a:r>
              <a:rPr lang="uk-UA" dirty="0"/>
              <a:t>програмно-цільовий метод при </a:t>
            </a:r>
            <a:r>
              <a:rPr lang="uk-UA" dirty="0" smtClean="0"/>
              <a:t>застосовується не в повному обсязі. </a:t>
            </a:r>
            <a:endParaRPr lang="ru-RU" dirty="0"/>
          </a:p>
          <a:p>
            <a:pPr>
              <a:buNone/>
            </a:pPr>
            <a:r>
              <a:rPr lang="uk-UA" dirty="0" smtClean="0"/>
              <a:t>2. Інструкції щодо формування бюджетних запитів (ст. 35 БКУ) мають не всі обрані громади. </a:t>
            </a:r>
          </a:p>
          <a:p>
            <a:pPr>
              <a:buNone/>
            </a:pPr>
            <a:r>
              <a:rPr lang="uk-UA" dirty="0" smtClean="0"/>
              <a:t>3. Бюджетні запити застосовані при формуванні бюджетів  всіх обраних досліджуваних бюджетах міст обласного значення, окрім місцевих бюджетів Луганської області),  </a:t>
            </a:r>
          </a:p>
          <a:p>
            <a:pPr>
              <a:buNone/>
            </a:pPr>
            <a:r>
              <a:rPr lang="uk-UA" dirty="0" smtClean="0"/>
              <a:t>4. Обґрунтована відсутність БЗ при формуванні бюджетів окремих ОТГ</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p:txBody>
          <a:bodyPr/>
          <a:lstStyle/>
          <a:p>
            <a:pPr>
              <a:buNone/>
            </a:pPr>
            <a:r>
              <a:rPr lang="uk-UA" dirty="0" smtClean="0"/>
              <a:t>4. Паспорти бюджетних програм опубліковані на </a:t>
            </a:r>
            <a:r>
              <a:rPr lang="uk-UA" dirty="0" err="1" smtClean="0"/>
              <a:t>веб-ресурсах</a:t>
            </a:r>
            <a:r>
              <a:rPr lang="uk-UA" dirty="0" smtClean="0"/>
              <a:t> всіх міст обласного значення (крім м. Жовті Води, </a:t>
            </a:r>
            <a:r>
              <a:rPr lang="uk-UA" dirty="0" err="1" smtClean="0"/>
              <a:t>Дніпропетровскої</a:t>
            </a:r>
            <a:r>
              <a:rPr lang="uk-UA" dirty="0" smtClean="0"/>
              <a:t> області та міст обласного значення  Луганської області), а також у більшості ОТГ.</a:t>
            </a:r>
          </a:p>
          <a:p>
            <a:pPr>
              <a:buNone/>
            </a:pPr>
            <a:r>
              <a:rPr lang="uk-UA" dirty="0" smtClean="0"/>
              <a:t>5. Публічного представлення паспортів БП не відбулось в жодному ОМС</a:t>
            </a: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algn="ctr">
              <a:buNone/>
            </a:pPr>
            <a:r>
              <a:rPr lang="uk-UA" dirty="0" smtClean="0"/>
              <a:t>Оцінка рівня доброчесності запровадження ПЦМ у місцевих бюджетах 5 областей України (загальний рейтинг)</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marL="342900" lvl="1" indent="-342900">
              <a:buNone/>
            </a:pPr>
            <a:r>
              <a:rPr lang="uk-UA" dirty="0" smtClean="0"/>
              <a:t>6. Дисципліна </a:t>
            </a:r>
            <a:r>
              <a:rPr lang="uk-UA" dirty="0"/>
              <a:t>заповнення пакету результативних показників бюджетних запитів та паспортів бюджетних програм у в сфері делегованих повноважень (безпосереднє надання соціальних послуг в різних сферах (освіта, охорона здоров’я, соціальний захист, соціальне забезпечення соціальне забезпечення </a:t>
            </a:r>
            <a:r>
              <a:rPr lang="uk-UA" dirty="0" err="1"/>
              <a:t>сімї</a:t>
            </a:r>
            <a:r>
              <a:rPr lang="uk-UA" dirty="0"/>
              <a:t> та дітей та </a:t>
            </a:r>
            <a:r>
              <a:rPr lang="uk-UA" dirty="0" err="1"/>
              <a:t>інш</a:t>
            </a:r>
            <a:r>
              <a:rPr lang="uk-UA" dirty="0"/>
              <a:t>, а також </a:t>
            </a:r>
            <a:r>
              <a:rPr lang="uk-UA" i="1" dirty="0"/>
              <a:t>«Керівництво і управління у відповідній сфері…,»</a:t>
            </a:r>
            <a:r>
              <a:rPr lang="uk-UA" dirty="0"/>
              <a:t>) досить висока. </a:t>
            </a:r>
            <a:endParaRPr lang="ru-RU" dirty="0"/>
          </a:p>
          <a:p>
            <a:pPr>
              <a:buNone/>
            </a:pP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marL="342900" lvl="1" indent="-342900">
              <a:buNone/>
            </a:pPr>
            <a:r>
              <a:rPr lang="uk-UA" dirty="0" smtClean="0"/>
              <a:t>7.  Дисципліна </a:t>
            </a:r>
            <a:r>
              <a:rPr lang="uk-UA" dirty="0"/>
              <a:t>визначення заходів, завдань та результативності по бюджетних програмах, пов’язаних з виконанням власних повноважень ОМС  (Житлово-комунальне господарство, Благоустрій, Капремонти житлового фонду, фінансова підтримка об’єктів комунального господарства, та </a:t>
            </a:r>
            <a:r>
              <a:rPr lang="uk-UA" dirty="0" err="1"/>
              <a:t>інш</a:t>
            </a:r>
            <a:r>
              <a:rPr lang="uk-UA" dirty="0"/>
              <a:t>)  залишається вкрай низькою. Повні пакети результативних показників у переважній більшості таких програм або відсутні, або не співпадають з типовим пакетом профільного Наказу 945, або визначені таким чином, що неможливо всебічно оцінити результативність виконання бюджетної програми. </a:t>
            </a:r>
            <a:endParaRPr lang="uk-UA" dirty="0" smtClean="0"/>
          </a:p>
          <a:p>
            <a:pPr marL="342900" lvl="1" indent="-342900">
              <a:buNone/>
            </a:pPr>
            <a:r>
              <a:rPr lang="uk-UA" dirty="0" smtClean="0"/>
              <a:t>Пояснень застосування неповного пакету показників ГРБК (окрім управління освіти ММР) не надали</a:t>
            </a:r>
            <a:endParaRPr lang="ru-RU" dirty="0"/>
          </a:p>
          <a:p>
            <a:endParaRPr lang="ru-RU" dirty="0"/>
          </a:p>
        </p:txBody>
      </p:sp>
      <p:sp>
        <p:nvSpPr>
          <p:cNvPr id="5"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p:txBody>
          <a:bodyPr/>
          <a:lstStyle/>
          <a:p>
            <a:pPr>
              <a:buNone/>
            </a:pPr>
            <a:r>
              <a:rPr lang="uk-UA" dirty="0" smtClean="0"/>
              <a:t>8. В багатьох бюджетних програмах окремими завданнями включені «Заходи з енергозбереження», «Придбання предметів довгострокового користування», </a:t>
            </a:r>
          </a:p>
          <a:p>
            <a:pPr>
              <a:buNone/>
            </a:pPr>
            <a:r>
              <a:rPr lang="uk-UA" dirty="0" smtClean="0"/>
              <a:t>«Проведення капітальних ремонтів». </a:t>
            </a:r>
          </a:p>
          <a:p>
            <a:pPr>
              <a:buNone/>
            </a:pPr>
            <a:endParaRPr lang="uk-UA" dirty="0" smtClean="0"/>
          </a:p>
          <a:p>
            <a:pPr>
              <a:buNone/>
            </a:pPr>
            <a:r>
              <a:rPr lang="uk-UA" dirty="0" smtClean="0"/>
              <a:t>В переважній більшості паспортів таких бюджетних програм відсутні повний пакет показників (показники якості)</a:t>
            </a:r>
            <a:endParaRPr lang="ru-RU" dirty="0"/>
          </a:p>
        </p:txBody>
      </p:sp>
      <p:sp>
        <p:nvSpPr>
          <p:cNvPr id="5"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Загальні висновки</a:t>
            </a:r>
            <a:endParaRPr kumimoji="0" lang="ru-RU"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p:txBody>
          <a:bodyPr/>
          <a:lstStyle/>
          <a:p>
            <a:pPr algn="ctr"/>
            <a:r>
              <a:rPr lang="uk-UA" dirty="0" smtClean="0"/>
              <a:t>Рекомендації (</a:t>
            </a:r>
            <a:r>
              <a:rPr lang="uk-UA" b="0" i="1" dirty="0" smtClean="0"/>
              <a:t>основні</a:t>
            </a:r>
            <a:r>
              <a:rPr lang="uk-UA" dirty="0" smtClean="0"/>
              <a:t>)</a:t>
            </a:r>
            <a:endParaRPr lang="ru-RU" dirty="0"/>
          </a:p>
        </p:txBody>
      </p:sp>
      <p:sp>
        <p:nvSpPr>
          <p:cNvPr id="2" name="Содержимое 1"/>
          <p:cNvSpPr>
            <a:spLocks noGrp="1"/>
          </p:cNvSpPr>
          <p:nvPr>
            <p:ph sz="quarter" idx="1"/>
          </p:nvPr>
        </p:nvSpPr>
        <p:spPr/>
        <p:txBody>
          <a:bodyPr>
            <a:normAutofit fontScale="92500" lnSpcReduction="10000"/>
          </a:bodyPr>
          <a:lstStyle/>
          <a:p>
            <a:pPr>
              <a:buNone/>
            </a:pPr>
            <a:r>
              <a:rPr lang="uk-UA" dirty="0" smtClean="0"/>
              <a:t>1. Головним фінансовим органам місцевого самоврядування провести необхідну роз’яснювальну роботу серед ГРБК щодо дисципліни заповнення паспортів бюджетних програм та відповідальності ГРБК за порушення правил складання паспортів БП, (</a:t>
            </a:r>
            <a:r>
              <a:rPr lang="uk-UA" dirty="0" err="1" smtClean="0"/>
              <a:t>ст</a:t>
            </a:r>
            <a:r>
              <a:rPr lang="uk-UA" dirty="0" smtClean="0"/>
              <a:t> 116, БКУ, Наказ МФУ 836). </a:t>
            </a:r>
          </a:p>
          <a:p>
            <a:pPr>
              <a:buNone/>
            </a:pPr>
            <a:r>
              <a:rPr lang="uk-UA" dirty="0" smtClean="0"/>
              <a:t>2. Ввести в практику узгодження паспортів БП тільки при дотриманні норм, визначених бюджетним законодавством. При порушенні дисципліни заповнення паспортів, повертати їх ГРБК на доопрацювання. </a:t>
            </a:r>
          </a:p>
          <a:p>
            <a:pPr>
              <a:buNone/>
            </a:pPr>
            <a:r>
              <a:rPr lang="uk-UA" dirty="0" smtClean="0"/>
              <a:t>3. Прийняти необхідний пакет організаційно-розпорядчих документів щодо процедури та форм публічного щорічного представлення інформації про бюджет міста(ОТГ) ……на відповідний рік за бюджетними програмами</a:t>
            </a:r>
            <a:endParaRPr lang="ru-RU"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dirty="0" smtClean="0"/>
              <a:t>Рекомендації (</a:t>
            </a:r>
            <a:r>
              <a:rPr lang="uk-UA" b="0" i="1" dirty="0" smtClean="0"/>
              <a:t>основні</a:t>
            </a:r>
            <a:r>
              <a:rPr lang="uk-UA" dirty="0" smtClean="0"/>
              <a:t>)</a:t>
            </a:r>
            <a:endParaRPr lang="ru-RU" dirty="0"/>
          </a:p>
        </p:txBody>
      </p:sp>
      <p:sp>
        <p:nvSpPr>
          <p:cNvPr id="2" name="Содержимое 1"/>
          <p:cNvSpPr>
            <a:spLocks noGrp="1"/>
          </p:cNvSpPr>
          <p:nvPr>
            <p:ph sz="quarter" idx="1"/>
          </p:nvPr>
        </p:nvSpPr>
        <p:spPr/>
        <p:txBody>
          <a:bodyPr>
            <a:normAutofit/>
          </a:bodyPr>
          <a:lstStyle/>
          <a:p>
            <a:pPr lvl="0">
              <a:buNone/>
            </a:pPr>
            <a:r>
              <a:rPr lang="uk-UA" dirty="0" smtClean="0"/>
              <a:t>4. Бюджетні запити та паспорти бюджетних програм ГРБК – привести у відповідність до типових наказів МФУ та профільних Міністерств в плані застосування типових бюджетних програм, підпрограм, завдань.</a:t>
            </a:r>
            <a:endParaRPr lang="ru-RU" dirty="0" smtClean="0"/>
          </a:p>
          <a:p>
            <a:pPr lvl="0">
              <a:buNone/>
            </a:pPr>
            <a:r>
              <a:rPr lang="uk-UA" dirty="0" smtClean="0"/>
              <a:t>5. Пакети результативних показників БЗ та ПБП привести у чітку відповідність до типових пакетів показників профільних наказів. При застосуванні неповного переліку результативних показників надавати обґрунтовані пояснення.</a:t>
            </a:r>
            <a:endParaRPr lang="ru-RU"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algn="ctr">
              <a:buNone/>
            </a:pPr>
            <a:r>
              <a:rPr lang="uk-UA" sz="3500" dirty="0" smtClean="0"/>
              <a:t>Оцінка рівня доброчесності запровадження ПЦМ у місцевому бюджеті  м. Одеса</a:t>
            </a:r>
          </a:p>
          <a:p>
            <a:pPr algn="ctr">
              <a:buNone/>
            </a:pPr>
            <a:r>
              <a:rPr lang="uk-UA" sz="3500" dirty="0" smtClean="0"/>
              <a:t> </a:t>
            </a:r>
          </a:p>
          <a:p>
            <a:pPr algn="ctr">
              <a:buNone/>
            </a:pPr>
            <a:r>
              <a:rPr lang="uk-UA" sz="3500" i="1" dirty="0" smtClean="0"/>
              <a:t>(в розрізі ГРБК)</a:t>
            </a:r>
            <a:endParaRPr lang="ru-RU" sz="3500" i="1" dirty="0" smtClean="0"/>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214282" y="571480"/>
          <a:ext cx="8501122" cy="62865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71736" y="214290"/>
            <a:ext cx="4214842" cy="369332"/>
          </a:xfrm>
          <a:prstGeom prst="rect">
            <a:avLst/>
          </a:prstGeom>
          <a:noFill/>
        </p:spPr>
        <p:txBody>
          <a:bodyPr wrap="square" rtlCol="0">
            <a:spAutoFit/>
          </a:bodyPr>
          <a:lstStyle/>
          <a:p>
            <a:pPr algn="ctr"/>
            <a:r>
              <a:rPr lang="uk-UA" b="1" dirty="0" smtClean="0"/>
              <a:t>1.2. Бюджетні запити</a:t>
            </a:r>
            <a:endParaRPr lang="ru-RU"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0" y="904856"/>
          <a:ext cx="8643998" cy="59531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1736" y="214290"/>
            <a:ext cx="4214842" cy="369332"/>
          </a:xfrm>
          <a:prstGeom prst="rect">
            <a:avLst/>
          </a:prstGeom>
          <a:noFill/>
        </p:spPr>
        <p:txBody>
          <a:bodyPr wrap="square" rtlCol="0">
            <a:spAutoFit/>
          </a:bodyPr>
          <a:lstStyle/>
          <a:p>
            <a:pPr algn="ctr"/>
            <a:r>
              <a:rPr lang="uk-UA" b="1" dirty="0" smtClean="0"/>
              <a:t>1.2. Паспорти бюджетних програм</a:t>
            </a:r>
            <a:endParaRPr lang="ru-RU"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4546" y="214290"/>
            <a:ext cx="4214842" cy="369332"/>
          </a:xfrm>
          <a:prstGeom prst="rect">
            <a:avLst/>
          </a:prstGeom>
          <a:noFill/>
        </p:spPr>
        <p:txBody>
          <a:bodyPr wrap="square" rtlCol="0">
            <a:spAutoFit/>
          </a:bodyPr>
          <a:lstStyle/>
          <a:p>
            <a:pPr algn="ctr"/>
            <a:r>
              <a:rPr lang="uk-UA" b="1" dirty="0" smtClean="0"/>
              <a:t>1.4. Відповідність БЗ - ПБП</a:t>
            </a:r>
            <a:endParaRPr lang="ru-RU" b="1" dirty="0"/>
          </a:p>
        </p:txBody>
      </p:sp>
      <p:graphicFrame>
        <p:nvGraphicFramePr>
          <p:cNvPr id="5" name="Диаграмма 4"/>
          <p:cNvGraphicFramePr/>
          <p:nvPr/>
        </p:nvGraphicFramePr>
        <p:xfrm>
          <a:off x="428596" y="698501"/>
          <a:ext cx="8143932" cy="61594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85794"/>
            <a:ext cx="8286808" cy="714380"/>
          </a:xfrm>
        </p:spPr>
        <p:txBody>
          <a:bodyPr>
            <a:noAutofit/>
          </a:bodyPr>
          <a:lstStyle/>
          <a:p>
            <a:pPr algn="ctr"/>
            <a:r>
              <a:rPr lang="uk-UA" sz="2000" b="1" dirty="0" smtClean="0"/>
              <a:t>Зведений рейтинг </a:t>
            </a:r>
            <a:r>
              <a:rPr lang="uk-UA" sz="2000" dirty="0" smtClean="0"/>
              <a:t>рівня доброчесності запровадження ПЦМ у місцевих бюджетах 5 областей України</a:t>
            </a:r>
            <a:r>
              <a:rPr lang="uk-UA" sz="2000" b="1" dirty="0" smtClean="0"/>
              <a:t> – міста обласного значення</a:t>
            </a:r>
            <a:r>
              <a:rPr lang="uk-UA" sz="3000" b="1" dirty="0" smtClean="0"/>
              <a:t/>
            </a:r>
            <a:br>
              <a:rPr lang="uk-UA" sz="3000" b="1" dirty="0" smtClean="0"/>
            </a:br>
            <a:r>
              <a:rPr lang="uk-UA" sz="3000" b="1" dirty="0" smtClean="0">
                <a:solidFill>
                  <a:srgbClr val="FF0000"/>
                </a:solidFill>
              </a:rPr>
              <a:t>максимальний бал - 125</a:t>
            </a:r>
            <a:endParaRPr lang="ru-RU" sz="3000" b="1" dirty="0">
              <a:solidFill>
                <a:srgbClr val="FF0000"/>
              </a:solidFill>
            </a:endParaRPr>
          </a:p>
        </p:txBody>
      </p:sp>
      <p:graphicFrame>
        <p:nvGraphicFramePr>
          <p:cNvPr id="4" name="Диаграмма 3"/>
          <p:cNvGraphicFramePr/>
          <p:nvPr/>
        </p:nvGraphicFramePr>
        <p:xfrm>
          <a:off x="642910" y="1679121"/>
          <a:ext cx="7633607" cy="51788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Зведений рейтинг – об'єднані територіальні громади</a:t>
            </a:r>
            <a:endParaRPr lang="ru-RU" dirty="0"/>
          </a:p>
        </p:txBody>
      </p:sp>
      <p:sp>
        <p:nvSpPr>
          <p:cNvPr id="7" name="Прямоугольник 6"/>
          <p:cNvSpPr/>
          <p:nvPr/>
        </p:nvSpPr>
        <p:spPr>
          <a:xfrm>
            <a:off x="3428992" y="1428736"/>
            <a:ext cx="3044423"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ru-RU" dirty="0" err="1">
                <a:solidFill>
                  <a:srgbClr val="FF0000"/>
                </a:solidFill>
              </a:rPr>
              <a:t>максимальний</a:t>
            </a:r>
            <a:r>
              <a:rPr lang="ru-RU" dirty="0">
                <a:solidFill>
                  <a:srgbClr val="FF0000"/>
                </a:solidFill>
              </a:rPr>
              <a:t> бал - </a:t>
            </a:r>
            <a:r>
              <a:rPr lang="en-US" dirty="0">
                <a:solidFill>
                  <a:srgbClr val="FF0000"/>
                </a:solidFill>
              </a:rPr>
              <a:t>125</a:t>
            </a:r>
          </a:p>
        </p:txBody>
      </p:sp>
      <p:graphicFrame>
        <p:nvGraphicFramePr>
          <p:cNvPr id="6" name="Диаграмма 5"/>
          <p:cNvGraphicFramePr/>
          <p:nvPr/>
        </p:nvGraphicFramePr>
        <p:xfrm>
          <a:off x="642910" y="1928802"/>
          <a:ext cx="7500990" cy="44815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(5 балів)</a:t>
            </a:r>
            <a:r>
              <a:rPr lang="ru-RU" sz="1300" dirty="0"/>
              <a:t/>
            </a:r>
            <a:br>
              <a:rPr lang="ru-RU" sz="1300" dirty="0"/>
            </a:br>
            <a:r>
              <a:rPr lang="uk-UA" sz="1300" dirty="0"/>
              <a:t>1.1.2 . Відповідність  змісту Інструкції нормам діючого бюджетного законодавства (5 балів)</a:t>
            </a:r>
            <a:r>
              <a:rPr lang="ru-RU" sz="2000" dirty="0"/>
              <a:t/>
            </a:r>
            <a:br>
              <a:rPr lang="ru-RU" sz="2000" dirty="0"/>
            </a:br>
            <a:endParaRPr lang="ru-RU" dirty="0"/>
          </a:p>
        </p:txBody>
      </p:sp>
      <p:sp>
        <p:nvSpPr>
          <p:cNvPr id="2" name="Содержимое 1"/>
          <p:cNvSpPr>
            <a:spLocks noGrp="1"/>
          </p:cNvSpPr>
          <p:nvPr>
            <p:ph sz="quarter" idx="1"/>
          </p:nvPr>
        </p:nvSpPr>
        <p:spPr/>
        <p:txBody>
          <a:bodyPr/>
          <a:lstStyle/>
          <a:p>
            <a:pPr>
              <a:buNone/>
            </a:pPr>
            <a:r>
              <a:rPr lang="uk-UA" b="1" dirty="0" smtClean="0"/>
              <a:t>Зведений рейтинг 1.1 -ОТГ</a:t>
            </a:r>
            <a:endParaRPr lang="ru-RU" dirty="0" smtClean="0"/>
          </a:p>
          <a:p>
            <a:endParaRPr lang="ru-RU" dirty="0"/>
          </a:p>
        </p:txBody>
      </p:sp>
      <p:graphicFrame>
        <p:nvGraphicFramePr>
          <p:cNvPr id="4" name="Диаграмма 3"/>
          <p:cNvGraphicFramePr/>
          <p:nvPr/>
        </p:nvGraphicFramePr>
        <p:xfrm>
          <a:off x="1000100" y="2285992"/>
          <a:ext cx="7143800" cy="42148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r>
              <a:rPr lang="uk-UA" b="1" dirty="0" smtClean="0"/>
              <a:t>1.1. Ступінь </a:t>
            </a:r>
            <a:r>
              <a:rPr lang="uk-UA" b="1" dirty="0"/>
              <a:t>дотримання законодавства по ПЦМ органом місцевого самоврядування в </a:t>
            </a:r>
            <a:r>
              <a:rPr lang="uk-UA" b="1" dirty="0" smtClean="0"/>
              <a:t>цілому: </a:t>
            </a:r>
            <a:r>
              <a:rPr lang="uk-UA" b="1" dirty="0"/>
              <a:t>виконання ст. 75 БКУ. </a:t>
            </a:r>
            <a:r>
              <a:rPr lang="ru-RU" sz="1600" dirty="0"/>
              <a:t/>
            </a:r>
            <a:br>
              <a:rPr lang="ru-RU" sz="1600" dirty="0"/>
            </a:br>
            <a:r>
              <a:rPr lang="uk-UA" sz="1300" dirty="0"/>
              <a:t>1.1.1 Наявність інструкції щодо підготовки бюджетних запитів місцевих бюджетів.  </a:t>
            </a:r>
            <a:r>
              <a:rPr lang="uk-UA" sz="1300" dirty="0">
                <a:solidFill>
                  <a:srgbClr val="FF0000"/>
                </a:solidFill>
              </a:rPr>
              <a:t>(5 балів)</a:t>
            </a:r>
            <a:r>
              <a:rPr lang="ru-RU" sz="1300" dirty="0"/>
              <a:t/>
            </a:r>
            <a:br>
              <a:rPr lang="ru-RU" sz="1300" dirty="0"/>
            </a:br>
            <a:r>
              <a:rPr lang="uk-UA" sz="1300" dirty="0"/>
              <a:t>1.1.2 . Відповідність  змісту Інструкції нормам діючого бюджетного законодавства </a:t>
            </a:r>
            <a:r>
              <a:rPr lang="uk-UA" sz="1300" dirty="0">
                <a:solidFill>
                  <a:srgbClr val="FF0000"/>
                </a:solidFill>
              </a:rPr>
              <a:t>(5 балів)</a:t>
            </a:r>
            <a:r>
              <a:rPr lang="ru-RU" sz="2000" dirty="0"/>
              <a:t/>
            </a:r>
            <a:br>
              <a:rPr lang="ru-RU" sz="2000" dirty="0"/>
            </a:br>
            <a:endParaRPr lang="ru-RU" dirty="0"/>
          </a:p>
        </p:txBody>
      </p:sp>
      <p:sp>
        <p:nvSpPr>
          <p:cNvPr id="2" name="Содержимое 1"/>
          <p:cNvSpPr>
            <a:spLocks noGrp="1"/>
          </p:cNvSpPr>
          <p:nvPr>
            <p:ph sz="quarter" idx="1"/>
          </p:nvPr>
        </p:nvSpPr>
        <p:spPr>
          <a:xfrm>
            <a:off x="500034" y="1142984"/>
            <a:ext cx="8229600" cy="4525963"/>
          </a:xfrm>
        </p:spPr>
        <p:txBody>
          <a:bodyPr/>
          <a:lstStyle/>
          <a:p>
            <a:pPr>
              <a:buNone/>
            </a:pPr>
            <a:r>
              <a:rPr lang="uk-UA" b="1" dirty="0" smtClean="0"/>
              <a:t>Зведений рейтинг 1.1 - міста</a:t>
            </a:r>
            <a:endParaRPr lang="ru-RU" dirty="0" smtClean="0"/>
          </a:p>
          <a:p>
            <a:endParaRPr lang="ru-RU" dirty="0"/>
          </a:p>
        </p:txBody>
      </p:sp>
      <p:graphicFrame>
        <p:nvGraphicFramePr>
          <p:cNvPr id="6" name="Диаграмма 5"/>
          <p:cNvGraphicFramePr/>
          <p:nvPr/>
        </p:nvGraphicFramePr>
        <p:xfrm>
          <a:off x="0" y="1646464"/>
          <a:ext cx="8803822" cy="5211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4638"/>
            <a:ext cx="8686800" cy="1143000"/>
          </a:xfrm>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b="1" dirty="0" smtClean="0">
                <a:solidFill>
                  <a:srgbClr val="FF0000"/>
                </a:solidFill>
              </a:rPr>
              <a:t>(30балів (15 балів – оцінка по ГРБК + 15 балів додатковий по ОМС )</a:t>
            </a:r>
            <a:r>
              <a:rPr lang="ru-RU" sz="1600" dirty="0">
                <a:solidFill>
                  <a:srgbClr val="FF0000"/>
                </a:solidFill>
              </a:rPr>
              <a:t/>
            </a:r>
            <a:br>
              <a:rPr lang="ru-RU" sz="1600" dirty="0">
                <a:solidFill>
                  <a:srgbClr val="FF0000"/>
                </a:solidFill>
              </a:rPr>
            </a:br>
            <a:endParaRPr lang="ru-RU"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1.2 -ОТГ</a:t>
            </a:r>
            <a:endParaRPr lang="ru-RU" dirty="0" smtClean="0"/>
          </a:p>
          <a:p>
            <a:endParaRPr lang="ru-RU" dirty="0"/>
          </a:p>
        </p:txBody>
      </p:sp>
      <p:graphicFrame>
        <p:nvGraphicFramePr>
          <p:cNvPr id="6" name="Диаграмма 5"/>
          <p:cNvGraphicFramePr/>
          <p:nvPr/>
        </p:nvGraphicFramePr>
        <p:xfrm>
          <a:off x="785786" y="2057400"/>
          <a:ext cx="8001056" cy="4300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lvl="1" algn="ctr" rtl="0">
              <a:spcBef>
                <a:spcPct val="0"/>
              </a:spcBef>
            </a:pPr>
            <a:r>
              <a:rPr lang="uk-UA" b="1" dirty="0" smtClean="0"/>
              <a:t>1.2. Ступінь </a:t>
            </a:r>
            <a:r>
              <a:rPr lang="uk-UA" b="1" dirty="0"/>
              <a:t>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a:t>
            </a:r>
            <a:r>
              <a:rPr lang="uk-UA" b="1" dirty="0" smtClean="0"/>
              <a:t>.</a:t>
            </a:r>
            <a:br>
              <a:rPr lang="uk-UA" b="1" dirty="0" smtClean="0"/>
            </a:br>
            <a:r>
              <a:rPr lang="uk-UA" sz="1700" b="1" dirty="0" smtClean="0">
                <a:solidFill>
                  <a:srgbClr val="FF0000"/>
                </a:solidFill>
              </a:rPr>
              <a:t> (30балів (15 балів – оцінка по ГРБК + 15 балів додатковий по ОМС ) </a:t>
            </a:r>
            <a:r>
              <a:rPr lang="ru-RU" sz="1700" dirty="0"/>
              <a:t/>
            </a:r>
            <a:br>
              <a:rPr lang="ru-RU" sz="1700" dirty="0"/>
            </a:br>
            <a:endParaRPr lang="ru-RU" sz="1700" dirty="0"/>
          </a:p>
        </p:txBody>
      </p:sp>
      <p:sp>
        <p:nvSpPr>
          <p:cNvPr id="2" name="Содержимое 1"/>
          <p:cNvSpPr>
            <a:spLocks noGrp="1"/>
          </p:cNvSpPr>
          <p:nvPr>
            <p:ph sz="quarter" idx="1"/>
          </p:nvPr>
        </p:nvSpPr>
        <p:spPr/>
        <p:txBody>
          <a:bodyPr/>
          <a:lstStyle/>
          <a:p>
            <a:pPr>
              <a:buNone/>
            </a:pPr>
            <a:r>
              <a:rPr lang="uk-UA" b="1" dirty="0" smtClean="0"/>
              <a:t>Зведений рейтинг 1.2 – міста</a:t>
            </a:r>
            <a:endParaRPr lang="ru-RU" dirty="0" smtClean="0"/>
          </a:p>
          <a:p>
            <a:pPr>
              <a:buNone/>
            </a:pPr>
            <a:endParaRPr lang="ru-RU" dirty="0"/>
          </a:p>
        </p:txBody>
      </p:sp>
      <p:graphicFrame>
        <p:nvGraphicFramePr>
          <p:cNvPr id="6" name="Диаграмма 5"/>
          <p:cNvGraphicFramePr/>
          <p:nvPr/>
        </p:nvGraphicFramePr>
        <p:xfrm>
          <a:off x="714348" y="1785927"/>
          <a:ext cx="7643866"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sz="1500" dirty="0" smtClean="0">
                <a:solidFill>
                  <a:schemeClr val="tx1"/>
                </a:solidFill>
              </a:rPr>
              <a:t>1.3. Ступінь дотримання законодавства по ПЦМ як органом місцевого </a:t>
            </a:r>
            <a:r>
              <a:rPr lang="uk-UA" sz="1600" dirty="0" smtClean="0">
                <a:solidFill>
                  <a:schemeClr val="tx1"/>
                </a:solidFill>
              </a:rPr>
              <a:t>самоврядування</a:t>
            </a:r>
            <a:r>
              <a:rPr lang="uk-UA" sz="1500" dirty="0" smtClean="0">
                <a:solidFill>
                  <a:schemeClr val="tx1"/>
                </a:solidFill>
              </a:rPr>
              <a:t> в цілому так в розрізі  головних розпорядників коштів: відповідність форм паспортів бюджетних програм місцевих бюджетів профільним наказам МФУ </a:t>
            </a:r>
            <a:br>
              <a:rPr lang="uk-UA" sz="1500" dirty="0" smtClean="0">
                <a:solidFill>
                  <a:schemeClr val="tx1"/>
                </a:solidFill>
              </a:rPr>
            </a:br>
            <a:r>
              <a:rPr lang="uk-UA" sz="1600" dirty="0" smtClean="0">
                <a:solidFill>
                  <a:srgbClr val="FF0000"/>
                </a:solidFill>
              </a:rPr>
              <a:t>(30балів (15 балів – оцінка по ГРБК + 15 балів додатковий по ОМС )</a:t>
            </a:r>
            <a:endParaRPr lang="ru-RU" sz="1500" dirty="0">
              <a:solidFill>
                <a:srgbClr val="FF0000"/>
              </a:solidFill>
            </a:endParaRPr>
          </a:p>
        </p:txBody>
      </p:sp>
      <p:sp>
        <p:nvSpPr>
          <p:cNvPr id="2" name="Содержимое 1"/>
          <p:cNvSpPr>
            <a:spLocks noGrp="1"/>
          </p:cNvSpPr>
          <p:nvPr>
            <p:ph sz="quarter" idx="1"/>
          </p:nvPr>
        </p:nvSpPr>
        <p:spPr/>
        <p:txBody>
          <a:bodyPr/>
          <a:lstStyle/>
          <a:p>
            <a:pPr>
              <a:buNone/>
            </a:pPr>
            <a:r>
              <a:rPr lang="uk-UA" b="1" dirty="0" smtClean="0"/>
              <a:t>Зведений рейтинг 1.3 -ОТГ</a:t>
            </a:r>
            <a:endParaRPr lang="ru-RU" dirty="0" smtClean="0"/>
          </a:p>
          <a:p>
            <a:endParaRPr lang="ru-RU" dirty="0"/>
          </a:p>
        </p:txBody>
      </p:sp>
      <p:graphicFrame>
        <p:nvGraphicFramePr>
          <p:cNvPr id="5" name="Диаграмма 4"/>
          <p:cNvGraphicFramePr/>
          <p:nvPr/>
        </p:nvGraphicFramePr>
        <p:xfrm>
          <a:off x="357158" y="2143116"/>
          <a:ext cx="8143932" cy="4357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463</TotalTime>
  <Words>937</Words>
  <Application>Microsoft Office PowerPoint</Application>
  <PresentationFormat>Экран (4:3)</PresentationFormat>
  <Paragraphs>65</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Начальная</vt:lpstr>
      <vt:lpstr> Висновки громадського аудиту - оцінка рівня доброчесності запровадження ПЦМ у місцевих бюджетах 5 областей України</vt:lpstr>
      <vt:lpstr>Слайд 2</vt:lpstr>
      <vt:lpstr>Зведений рейтинг рівня доброчесності запровадження ПЦМ у місцевих бюджетах 5 областей України – міста обласного значення максимальний бал - 125</vt:lpstr>
      <vt:lpstr>Зведений рейтинг – об'єднані територіальні громади</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1.1. Ступінь дотримання законодавства по ПЦМ органом місцевого самоврядування в цілому: виконання ст. 75 БКУ.  1.1.1 Наявність інструкції щодо підготовки бюджетних запитів місцевих бюджетів.  (5 балів) 1.1.2 . Відповідність  змісту Інструкції нормам діючого бюджетного законодавства (5 балів)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1.2. Ступінь дотримання законодавства по ПЦМ як органом місцевого самоврядування в цілому так в розрізі  головних розпорядників коштів: відповідність змісту і форм бюджетних запитів, профільному наказу МФУ.  (30балів (15 балів – оцінка по ГРБК + 15 балів додатковий по ОМС )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1.3. Ступінь дотримання законодавства по ПЦМ як органом місцевого самоврядування в цілому так в розрізі  головних розпорядників коштів: відповідність форм паспортів бюджетних програм місцевих бюджетів профільним наказам МФУ  (30балів (15 балів – оцінка по ГРБК + 15 балів додатковий по ОМС )</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1.4.Ступінь врахування в затвердженому місцевому бюджеті показників бюджетних запитів та показників паспортів бюджетних програм місцевого бюджету в розрізі головних розпорядників бюджетних коштів (ГРБК). (5 балів)</vt:lpstr>
      <vt:lpstr>1.5. Прогноз місцевого бюджету на наступні за плановим два бюджетні періоди  (10 балів)</vt:lpstr>
      <vt:lpstr>1.5. Прогноз місцевого бюджету на наступні за плановим два бюджетні періоди (10 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1.6. Публічність (ст.28 БКУ)  1.6.1. Наявність оприлюднених на офіційних сторінках місцевих рад (або інших джерелах) паспортів бюджетних програм (включаючи зміни до паспортів бюджетних програм) в цілому по органу місцевого самоврядування та по ГРБК відповідних бюджетів. (20балів)</vt:lpstr>
      <vt:lpstr>Слайд 17</vt:lpstr>
      <vt:lpstr>Загальні висновки</vt:lpstr>
      <vt:lpstr>Слайд 19</vt:lpstr>
      <vt:lpstr>Слайд 20</vt:lpstr>
      <vt:lpstr>Слайд 21</vt:lpstr>
      <vt:lpstr>Слайд 22</vt:lpstr>
      <vt:lpstr>Рекомендації (основні)</vt:lpstr>
      <vt:lpstr>Рекомендації (основні)</vt:lpstr>
      <vt:lpstr>Слайд 25</vt:lpstr>
      <vt:lpstr>Слайд 26</vt:lpstr>
      <vt:lpstr>Слайд 27</vt:lpstr>
      <vt:lpstr>Слайд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69</cp:revision>
  <dcterms:created xsi:type="dcterms:W3CDTF">2017-09-24T10:13:21Z</dcterms:created>
  <dcterms:modified xsi:type="dcterms:W3CDTF">2017-10-09T06:43:29Z</dcterms:modified>
</cp:coreProperties>
</file>